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Catamaran"/>
      <p:regular r:id="rId37"/>
      <p:bold r:id="rId38"/>
    </p:embeddedFont>
    <p:embeddedFont>
      <p:font typeface="Fira Sans Extra Condensed Medium"/>
      <p:regular r:id="rId39"/>
      <p:bold r:id="rId40"/>
      <p:italic r:id="rId41"/>
      <p:boldItalic r:id="rId42"/>
    </p:embeddedFont>
    <p:embeddedFont>
      <p:font typeface="Livvic"/>
      <p:regular r:id="rId43"/>
      <p:bold r:id="rId44"/>
      <p:italic r:id="rId45"/>
      <p:boldItalic r:id="rId46"/>
    </p:embeddedFont>
    <p:embeddedFont>
      <p:font typeface="Catamaran Light"/>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20" Type="http://schemas.openxmlformats.org/officeDocument/2006/relationships/slide" Target="slides/slide16.xml"/><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22" Type="http://schemas.openxmlformats.org/officeDocument/2006/relationships/slide" Target="slides/slide18.xml"/><Relationship Id="rId44" Type="http://schemas.openxmlformats.org/officeDocument/2006/relationships/font" Target="fonts/Livvic-bold.fntdata"/><Relationship Id="rId21" Type="http://schemas.openxmlformats.org/officeDocument/2006/relationships/slide" Target="slides/slide17.xml"/><Relationship Id="rId43" Type="http://schemas.openxmlformats.org/officeDocument/2006/relationships/font" Target="fonts/Livvic-regular.fntdata"/><Relationship Id="rId24" Type="http://schemas.openxmlformats.org/officeDocument/2006/relationships/slide" Target="slides/slide20.xml"/><Relationship Id="rId46" Type="http://schemas.openxmlformats.org/officeDocument/2006/relationships/font" Target="fonts/Livvic-boldItalic.fntdata"/><Relationship Id="rId23" Type="http://schemas.openxmlformats.org/officeDocument/2006/relationships/slide" Target="slides/slide19.xml"/><Relationship Id="rId45" Type="http://schemas.openxmlformats.org/officeDocument/2006/relationships/font" Target="fonts/Livv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CatamaranLight-bold.fntdata"/><Relationship Id="rId25" Type="http://schemas.openxmlformats.org/officeDocument/2006/relationships/slide" Target="slides/slide21.xml"/><Relationship Id="rId47" Type="http://schemas.openxmlformats.org/officeDocument/2006/relationships/font" Target="fonts/CatamaranLight-regular.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atamaran-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FiraSansExtraCondensedMedium-regular.fntdata"/><Relationship Id="rId16" Type="http://schemas.openxmlformats.org/officeDocument/2006/relationships/slide" Target="slides/slide12.xml"/><Relationship Id="rId38" Type="http://schemas.openxmlformats.org/officeDocument/2006/relationships/font" Target="fonts/Catamaran-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b385f5ce50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b385f5ce50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385f5ce50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b385f5ce5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385f5ce50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b385f5ce50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b385f5ce50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b385f5ce50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b385f5ce50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b385f5ce5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b385f5ce5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b385f5ce5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385f5ce5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385f5ce5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b385f5ce50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b385f5ce50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b385f5ce50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b385f5ce5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b385f5ce50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b385f5ce50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b385f5ce50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b385f5ce50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b385f5ce50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b385f5ce50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b385f5ce5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b385f5ce5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b385f5ce5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b385f5ce5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b385f5ce5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b385f5ce5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385f5ce50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385f5ce50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385f5ce5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385f5ce5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385f5ce5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b385f5ce5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b385f5ce5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b385f5ce5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b385f5ce50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b385f5ce50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9.jp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2025-26</a:t>
            </a:r>
            <a:endParaRPr sz="1500">
              <a:solidFill>
                <a:schemeClr val="lt1"/>
              </a:solidFill>
            </a:endParaRPr>
          </a:p>
        </p:txBody>
      </p:sp>
      <p:sp>
        <p:nvSpPr>
          <p:cNvPr id="122" name="Google Shape;122;p22"/>
          <p:cNvSpPr txBox="1"/>
          <p:nvPr>
            <p:ph type="ctrTitle"/>
          </p:nvPr>
        </p:nvSpPr>
        <p:spPr>
          <a:xfrm>
            <a:off x="7621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Circuit Lab</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1"/>
          <p:cNvSpPr txBox="1"/>
          <p:nvPr/>
        </p:nvSpPr>
        <p:spPr>
          <a:xfrm>
            <a:off x="426075" y="1399750"/>
            <a:ext cx="5646600" cy="3339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Capacitance is defined as the amount of charge an element can hold per volt applied to the element.</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This can be expressed as C = Q/V where C is capacitance, Q is charge, and V is voltage.</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A circuit element that has only has capacitance is called a capacitor. </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The capacitance of a capacitor can be determined by the equation: </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κ is the material-specific dielectric constant, 𝜖</a:t>
            </a:r>
            <a:r>
              <a:rPr baseline="-25000" lang="en" sz="1600">
                <a:solidFill>
                  <a:schemeClr val="dk1"/>
                </a:solidFill>
                <a:latin typeface="Catamaran Light"/>
                <a:ea typeface="Catamaran Light"/>
                <a:cs typeface="Catamaran Light"/>
                <a:sym typeface="Catamaran Light"/>
              </a:rPr>
              <a:t>0</a:t>
            </a:r>
            <a:r>
              <a:rPr lang="en" sz="1600">
                <a:solidFill>
                  <a:schemeClr val="dk1"/>
                </a:solidFill>
                <a:latin typeface="Catamaran Light"/>
                <a:ea typeface="Catamaran Light"/>
                <a:cs typeface="Catamaran Light"/>
                <a:sym typeface="Catamaran Light"/>
              </a:rPr>
              <a:t> is the universal constant vacuum permittivity, A is the area of the capacitor plates, and d is the distance between the plates</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The symbol on the bottom left commonly represents capacitors in circuits.</a:t>
            </a:r>
            <a:endParaRPr sz="1600">
              <a:solidFill>
                <a:schemeClr val="dk1"/>
              </a:solidFill>
              <a:latin typeface="Catamaran Light"/>
              <a:ea typeface="Catamaran Light"/>
              <a:cs typeface="Catamaran Light"/>
              <a:sym typeface="Catamaran Light"/>
            </a:endParaRPr>
          </a:p>
        </p:txBody>
      </p:sp>
      <p:sp>
        <p:nvSpPr>
          <p:cNvPr id="208" name="Google Shape;208;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1"/>
          <p:cNvSpPr txBox="1"/>
          <p:nvPr>
            <p:ph idx="4294967295" type="ctrTitle"/>
          </p:nvPr>
        </p:nvSpPr>
        <p:spPr>
          <a:xfrm>
            <a:off x="426075" y="238650"/>
            <a:ext cx="5501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Capacitors &amp; Capacitance</a:t>
            </a:r>
            <a:endParaRPr sz="3300">
              <a:solidFill>
                <a:schemeClr val="lt1"/>
              </a:solidFill>
              <a:latin typeface="Livvic"/>
              <a:ea typeface="Livvic"/>
              <a:cs typeface="Livvic"/>
              <a:sym typeface="Livvic"/>
            </a:endParaRPr>
          </a:p>
        </p:txBody>
      </p:sp>
      <p:pic>
        <p:nvPicPr>
          <p:cNvPr id="210" name="Google Shape;210;p31"/>
          <p:cNvPicPr preferRelativeResize="0"/>
          <p:nvPr/>
        </p:nvPicPr>
        <p:blipFill>
          <a:blip r:embed="rId3">
            <a:alphaModFix/>
          </a:blip>
          <a:stretch>
            <a:fillRect/>
          </a:stretch>
        </p:blipFill>
        <p:spPr>
          <a:xfrm>
            <a:off x="1770900" y="3176400"/>
            <a:ext cx="761925" cy="344750"/>
          </a:xfrm>
          <a:prstGeom prst="rect">
            <a:avLst/>
          </a:prstGeom>
          <a:noFill/>
          <a:ln>
            <a:noFill/>
          </a:ln>
        </p:spPr>
      </p:pic>
      <p:pic>
        <p:nvPicPr>
          <p:cNvPr id="211" name="Google Shape;211;p31"/>
          <p:cNvPicPr preferRelativeResize="0"/>
          <p:nvPr/>
        </p:nvPicPr>
        <p:blipFill>
          <a:blip r:embed="rId4">
            <a:alphaModFix/>
          </a:blip>
          <a:stretch>
            <a:fillRect/>
          </a:stretch>
        </p:blipFill>
        <p:spPr>
          <a:xfrm>
            <a:off x="6225075" y="1133550"/>
            <a:ext cx="2766525" cy="2213220"/>
          </a:xfrm>
          <a:prstGeom prst="rect">
            <a:avLst/>
          </a:prstGeom>
          <a:noFill/>
          <a:ln>
            <a:noFill/>
          </a:ln>
        </p:spPr>
      </p:pic>
      <p:pic>
        <p:nvPicPr>
          <p:cNvPr id="212" name="Google Shape;212;p31"/>
          <p:cNvPicPr preferRelativeResize="0"/>
          <p:nvPr/>
        </p:nvPicPr>
        <p:blipFill rotWithShape="1">
          <a:blip r:embed="rId5">
            <a:alphaModFix/>
          </a:blip>
          <a:srcRect b="27044" l="13554" r="16579" t="19842"/>
          <a:stretch/>
        </p:blipFill>
        <p:spPr>
          <a:xfrm>
            <a:off x="6225075" y="3487227"/>
            <a:ext cx="2717451" cy="1251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Capacitors (cont.)</a:t>
            </a:r>
            <a:endParaRPr sz="3300">
              <a:solidFill>
                <a:schemeClr val="lt1"/>
              </a:solidFill>
              <a:latin typeface="Livvic"/>
              <a:ea typeface="Livvic"/>
              <a:cs typeface="Livvic"/>
              <a:sym typeface="Livvic"/>
            </a:endParaRPr>
          </a:p>
        </p:txBody>
      </p:sp>
      <p:sp>
        <p:nvSpPr>
          <p:cNvPr id="219" name="Google Shape;219;p32"/>
          <p:cNvSpPr txBox="1"/>
          <p:nvPr/>
        </p:nvSpPr>
        <p:spPr>
          <a:xfrm>
            <a:off x="419250" y="1485700"/>
            <a:ext cx="5429400" cy="3197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In circuits, capacitors introduce the dimension of time to our circuit. </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Upon closing the </a:t>
            </a:r>
            <a:r>
              <a:rPr lang="en" sz="1800">
                <a:solidFill>
                  <a:schemeClr val="dk1"/>
                </a:solidFill>
                <a:latin typeface="Catamaran Light"/>
                <a:ea typeface="Catamaran Light"/>
                <a:cs typeface="Catamaran Light"/>
                <a:sym typeface="Catamaran Light"/>
              </a:rPr>
              <a:t>switch</a:t>
            </a:r>
            <a:r>
              <a:rPr lang="en" sz="1800">
                <a:solidFill>
                  <a:schemeClr val="dk1"/>
                </a:solidFill>
                <a:latin typeface="Catamaran Light"/>
                <a:ea typeface="Catamaran Light"/>
                <a:cs typeface="Catamaran Light"/>
                <a:sym typeface="Catamaran Light"/>
              </a:rPr>
              <a:t>, the capacitor will act like a plain wire, letting the current flow as if it wasn’t even there.</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As time passes, the battery will charge up the capacitor, giving it a voltage that resists the voltage of the battery. This makes the current decrease.</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After the switch has been closed for a long time, the capacitor will act like an open </a:t>
            </a:r>
            <a:r>
              <a:rPr lang="en" sz="1800">
                <a:solidFill>
                  <a:schemeClr val="dk1"/>
                </a:solidFill>
                <a:latin typeface="Catamaran Light"/>
                <a:ea typeface="Catamaran Light"/>
                <a:cs typeface="Catamaran Light"/>
                <a:sym typeface="Catamaran Light"/>
              </a:rPr>
              <a:t>switch</a:t>
            </a:r>
            <a:r>
              <a:rPr lang="en" sz="1800">
                <a:solidFill>
                  <a:schemeClr val="dk1"/>
                </a:solidFill>
                <a:latin typeface="Catamaran Light"/>
                <a:ea typeface="Catamaran Light"/>
                <a:cs typeface="Catamaran Light"/>
                <a:sym typeface="Catamaran Light"/>
              </a:rPr>
              <a:t> and the current will be zero.</a:t>
            </a:r>
            <a:endParaRPr sz="1800">
              <a:solidFill>
                <a:schemeClr val="dk1"/>
              </a:solidFill>
              <a:latin typeface="Catamaran Light"/>
              <a:ea typeface="Catamaran Light"/>
              <a:cs typeface="Catamaran Light"/>
              <a:sym typeface="Catamaran Light"/>
            </a:endParaRPr>
          </a:p>
        </p:txBody>
      </p:sp>
      <p:pic>
        <p:nvPicPr>
          <p:cNvPr id="220" name="Google Shape;220;p32"/>
          <p:cNvPicPr preferRelativeResize="0"/>
          <p:nvPr/>
        </p:nvPicPr>
        <p:blipFill>
          <a:blip r:embed="rId3">
            <a:alphaModFix/>
          </a:blip>
          <a:stretch>
            <a:fillRect/>
          </a:stretch>
        </p:blipFill>
        <p:spPr>
          <a:xfrm>
            <a:off x="5994500" y="1203979"/>
            <a:ext cx="2990550" cy="21603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3"/>
          <p:cNvSpPr/>
          <p:nvPr/>
        </p:nvSpPr>
        <p:spPr>
          <a:xfrm flipH="1">
            <a:off x="-200" y="0"/>
            <a:ext cx="59778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3"/>
          <p:cNvSpPr txBox="1"/>
          <p:nvPr>
            <p:ph idx="4294967295" type="ctrTitle"/>
          </p:nvPr>
        </p:nvSpPr>
        <p:spPr>
          <a:xfrm>
            <a:off x="426075" y="238650"/>
            <a:ext cx="537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Equivalent Capacitance</a:t>
            </a:r>
            <a:endParaRPr sz="3300">
              <a:solidFill>
                <a:schemeClr val="lt1"/>
              </a:solidFill>
              <a:latin typeface="Livvic"/>
              <a:ea typeface="Livvic"/>
              <a:cs typeface="Livvic"/>
              <a:sym typeface="Livvic"/>
            </a:endParaRPr>
          </a:p>
        </p:txBody>
      </p:sp>
      <p:sp>
        <p:nvSpPr>
          <p:cNvPr id="227" name="Google Shape;227;p33"/>
          <p:cNvSpPr txBox="1"/>
          <p:nvPr/>
        </p:nvSpPr>
        <p:spPr>
          <a:xfrm>
            <a:off x="419250" y="1485700"/>
            <a:ext cx="8298900" cy="1086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Just like resistors, capacitors</a:t>
            </a:r>
            <a:r>
              <a:rPr lang="en" sz="1900">
                <a:solidFill>
                  <a:schemeClr val="dk1"/>
                </a:solidFill>
                <a:latin typeface="Catamaran Light"/>
                <a:ea typeface="Catamaran Light"/>
                <a:cs typeface="Catamaran Light"/>
                <a:sym typeface="Catamaran Light"/>
              </a:rPr>
              <a:t> can be configured in multiple ways and simplified into one capacitor, making it easier to understand how a circuit functions.</a:t>
            </a:r>
            <a:endParaRPr sz="1900">
              <a:solidFill>
                <a:schemeClr val="dk1"/>
              </a:solidFill>
              <a:latin typeface="Catamaran Light"/>
              <a:ea typeface="Catamaran Light"/>
              <a:cs typeface="Catamaran Light"/>
              <a:sym typeface="Catamaran Light"/>
            </a:endParaRPr>
          </a:p>
        </p:txBody>
      </p:sp>
      <p:pic>
        <p:nvPicPr>
          <p:cNvPr id="228" name="Google Shape;228;p33"/>
          <p:cNvPicPr preferRelativeResize="0"/>
          <p:nvPr/>
        </p:nvPicPr>
        <p:blipFill>
          <a:blip r:embed="rId3">
            <a:alphaModFix/>
          </a:blip>
          <a:stretch>
            <a:fillRect/>
          </a:stretch>
        </p:blipFill>
        <p:spPr>
          <a:xfrm>
            <a:off x="41163" y="3209688"/>
            <a:ext cx="4528924" cy="1441550"/>
          </a:xfrm>
          <a:prstGeom prst="rect">
            <a:avLst/>
          </a:prstGeom>
          <a:noFill/>
          <a:ln>
            <a:noFill/>
          </a:ln>
        </p:spPr>
      </p:pic>
      <p:pic>
        <p:nvPicPr>
          <p:cNvPr id="229" name="Google Shape;229;p33"/>
          <p:cNvPicPr preferRelativeResize="0"/>
          <p:nvPr/>
        </p:nvPicPr>
        <p:blipFill>
          <a:blip r:embed="rId4">
            <a:alphaModFix/>
          </a:blip>
          <a:stretch>
            <a:fillRect/>
          </a:stretch>
        </p:blipFill>
        <p:spPr>
          <a:xfrm>
            <a:off x="4570075" y="3209699"/>
            <a:ext cx="4528901" cy="1815965"/>
          </a:xfrm>
          <a:prstGeom prst="rect">
            <a:avLst/>
          </a:prstGeom>
          <a:noFill/>
          <a:ln>
            <a:noFill/>
          </a:ln>
        </p:spPr>
      </p:pic>
      <p:sp>
        <p:nvSpPr>
          <p:cNvPr id="230" name="Google Shape;230;p33"/>
          <p:cNvSpPr txBox="1"/>
          <p:nvPr/>
        </p:nvSpPr>
        <p:spPr>
          <a:xfrm>
            <a:off x="-200" y="2704725"/>
            <a:ext cx="4570200" cy="4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Catamaran"/>
                <a:ea typeface="Catamaran"/>
                <a:cs typeface="Catamaran"/>
                <a:sym typeface="Catamaran"/>
              </a:rPr>
              <a:t>Series Capacitors</a:t>
            </a:r>
            <a:endParaRPr b="1" sz="2000">
              <a:solidFill>
                <a:schemeClr val="dk1"/>
              </a:solidFill>
              <a:latin typeface="Catamaran"/>
              <a:ea typeface="Catamaran"/>
              <a:cs typeface="Catamaran"/>
              <a:sym typeface="Catamaran"/>
            </a:endParaRPr>
          </a:p>
        </p:txBody>
      </p:sp>
      <p:sp>
        <p:nvSpPr>
          <p:cNvPr id="231" name="Google Shape;231;p33"/>
          <p:cNvSpPr txBox="1"/>
          <p:nvPr/>
        </p:nvSpPr>
        <p:spPr>
          <a:xfrm>
            <a:off x="4570075" y="2751300"/>
            <a:ext cx="4570200" cy="4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Catamaran"/>
                <a:ea typeface="Catamaran"/>
                <a:cs typeface="Catamaran"/>
                <a:sym typeface="Catamaran"/>
              </a:rPr>
              <a:t>Parallel</a:t>
            </a:r>
            <a:r>
              <a:rPr b="1" lang="en" sz="2000">
                <a:solidFill>
                  <a:schemeClr val="dk1"/>
                </a:solidFill>
                <a:latin typeface="Catamaran"/>
                <a:ea typeface="Catamaran"/>
                <a:cs typeface="Catamaran"/>
                <a:sym typeface="Catamaran"/>
              </a:rPr>
              <a:t> Capacitors</a:t>
            </a:r>
            <a:endParaRPr b="1" sz="2000">
              <a:solidFill>
                <a:schemeClr val="dk1"/>
              </a:solidFill>
              <a:latin typeface="Catamaran"/>
              <a:ea typeface="Catamaran"/>
              <a:cs typeface="Catamaran"/>
              <a:sym typeface="Catamar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txBox="1"/>
          <p:nvPr>
            <p:ph idx="4294967295" type="ctrTitle"/>
          </p:nvPr>
        </p:nvSpPr>
        <p:spPr>
          <a:xfrm>
            <a:off x="426075" y="238650"/>
            <a:ext cx="4767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RC Circuits (Charging)</a:t>
            </a:r>
            <a:endParaRPr sz="3300">
              <a:solidFill>
                <a:schemeClr val="lt1"/>
              </a:solidFill>
              <a:latin typeface="Livvic"/>
              <a:ea typeface="Livvic"/>
              <a:cs typeface="Livvic"/>
              <a:sym typeface="Livvic"/>
            </a:endParaRPr>
          </a:p>
        </p:txBody>
      </p:sp>
      <p:pic>
        <p:nvPicPr>
          <p:cNvPr id="238" name="Google Shape;238;p34"/>
          <p:cNvPicPr preferRelativeResize="0"/>
          <p:nvPr/>
        </p:nvPicPr>
        <p:blipFill>
          <a:blip r:embed="rId3">
            <a:alphaModFix/>
          </a:blip>
          <a:stretch>
            <a:fillRect/>
          </a:stretch>
        </p:blipFill>
        <p:spPr>
          <a:xfrm>
            <a:off x="6065900" y="931349"/>
            <a:ext cx="2990551" cy="1963401"/>
          </a:xfrm>
          <a:prstGeom prst="rect">
            <a:avLst/>
          </a:prstGeom>
          <a:noFill/>
          <a:ln>
            <a:noFill/>
          </a:ln>
        </p:spPr>
      </p:pic>
      <p:pic>
        <p:nvPicPr>
          <p:cNvPr id="239" name="Google Shape;239;p34"/>
          <p:cNvPicPr preferRelativeResize="0"/>
          <p:nvPr/>
        </p:nvPicPr>
        <p:blipFill>
          <a:blip r:embed="rId4">
            <a:alphaModFix/>
          </a:blip>
          <a:stretch>
            <a:fillRect/>
          </a:stretch>
        </p:blipFill>
        <p:spPr>
          <a:xfrm>
            <a:off x="5943400" y="3003899"/>
            <a:ext cx="3113050" cy="1410601"/>
          </a:xfrm>
          <a:prstGeom prst="rect">
            <a:avLst/>
          </a:prstGeom>
          <a:noFill/>
          <a:ln>
            <a:noFill/>
          </a:ln>
        </p:spPr>
      </p:pic>
      <p:sp>
        <p:nvSpPr>
          <p:cNvPr id="240" name="Google Shape;240;p34"/>
          <p:cNvSpPr txBox="1"/>
          <p:nvPr/>
        </p:nvSpPr>
        <p:spPr>
          <a:xfrm>
            <a:off x="419250" y="1485700"/>
            <a:ext cx="54294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At t=0, the switch is closed, and current starts flowing through the left loop. The current is equal to the current of the system if there was no capacitor, and the voltage of the capacitor is zero.</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As time passes, the voltage across the capacitor increases, counteracting the voltage of the battery. This causes a decrease in the current of the circuit.</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As t approaches infinity, the voltage of the capacitor approaches the voltage of the battery and the current of the circuit approaches zero.</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The yellow graph depicts the current and the green graph depicts the voltage of the battery as time passes.</a:t>
            </a:r>
            <a:endParaRPr sz="1600">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3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5"/>
          <p:cNvSpPr txBox="1"/>
          <p:nvPr>
            <p:ph idx="4294967295" type="ctrTitle"/>
          </p:nvPr>
        </p:nvSpPr>
        <p:spPr>
          <a:xfrm>
            <a:off x="426075" y="238650"/>
            <a:ext cx="5364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RC Circuits (Discharging)</a:t>
            </a:r>
            <a:endParaRPr sz="3300">
              <a:solidFill>
                <a:schemeClr val="lt1"/>
              </a:solidFill>
              <a:latin typeface="Livvic"/>
              <a:ea typeface="Livvic"/>
              <a:cs typeface="Livvic"/>
              <a:sym typeface="Livvic"/>
            </a:endParaRPr>
          </a:p>
        </p:txBody>
      </p:sp>
      <p:sp>
        <p:nvSpPr>
          <p:cNvPr id="247" name="Google Shape;247;p35"/>
          <p:cNvSpPr txBox="1"/>
          <p:nvPr/>
        </p:nvSpPr>
        <p:spPr>
          <a:xfrm>
            <a:off x="419250" y="1485700"/>
            <a:ext cx="5429400" cy="3197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Once the capacitor is fully charged from the previous example, the </a:t>
            </a:r>
            <a:r>
              <a:rPr lang="en" sz="1800">
                <a:solidFill>
                  <a:schemeClr val="dk1"/>
                </a:solidFill>
                <a:latin typeface="Catamaran Light"/>
                <a:ea typeface="Catamaran Light"/>
                <a:cs typeface="Catamaran Light"/>
                <a:sym typeface="Catamaran Light"/>
              </a:rPr>
              <a:t>switch</a:t>
            </a:r>
            <a:r>
              <a:rPr lang="en" sz="1800">
                <a:solidFill>
                  <a:schemeClr val="dk1"/>
                </a:solidFill>
                <a:latin typeface="Catamaran Light"/>
                <a:ea typeface="Catamaran Light"/>
                <a:cs typeface="Catamaran Light"/>
                <a:sym typeface="Catamaran Light"/>
              </a:rPr>
              <a:t> is flipped at t=t</a:t>
            </a:r>
            <a:r>
              <a:rPr baseline="-25000" lang="en" sz="1800">
                <a:solidFill>
                  <a:schemeClr val="dk1"/>
                </a:solidFill>
                <a:latin typeface="Catamaran Light"/>
                <a:ea typeface="Catamaran Light"/>
                <a:cs typeface="Catamaran Light"/>
                <a:sym typeface="Catamaran Light"/>
              </a:rPr>
              <a:t>0</a:t>
            </a:r>
            <a:r>
              <a:rPr lang="en" sz="1800">
                <a:solidFill>
                  <a:schemeClr val="dk1"/>
                </a:solidFill>
                <a:latin typeface="Catamaran Light"/>
                <a:ea typeface="Catamaran Light"/>
                <a:cs typeface="Catamaran Light"/>
                <a:sym typeface="Catamaran Light"/>
              </a:rPr>
              <a:t>, discharging the capacitor. </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The current of the loop jumps to the maximum current possible for the circuit and the voltage starts decreasing.</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As the voltage decreases, there is less energy causing the current, making the current decrease in magnitude as well.</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After a long time, the capacitor has fully discharged, leaving both voltage and current at zero.</a:t>
            </a:r>
            <a:endParaRPr sz="1800">
              <a:solidFill>
                <a:schemeClr val="dk1"/>
              </a:solidFill>
              <a:latin typeface="Catamaran Light"/>
              <a:ea typeface="Catamaran Light"/>
              <a:cs typeface="Catamaran Light"/>
              <a:sym typeface="Catamaran Light"/>
            </a:endParaRPr>
          </a:p>
        </p:txBody>
      </p:sp>
      <p:pic>
        <p:nvPicPr>
          <p:cNvPr id="248" name="Google Shape;248;p35"/>
          <p:cNvPicPr preferRelativeResize="0"/>
          <p:nvPr/>
        </p:nvPicPr>
        <p:blipFill>
          <a:blip r:embed="rId3">
            <a:alphaModFix/>
          </a:blip>
          <a:stretch>
            <a:fillRect/>
          </a:stretch>
        </p:blipFill>
        <p:spPr>
          <a:xfrm>
            <a:off x="6065900" y="931350"/>
            <a:ext cx="2990551" cy="1963401"/>
          </a:xfrm>
          <a:prstGeom prst="rect">
            <a:avLst/>
          </a:prstGeom>
          <a:noFill/>
          <a:ln>
            <a:noFill/>
          </a:ln>
        </p:spPr>
      </p:pic>
      <p:pic>
        <p:nvPicPr>
          <p:cNvPr id="249" name="Google Shape;249;p35"/>
          <p:cNvPicPr preferRelativeResize="0"/>
          <p:nvPr/>
        </p:nvPicPr>
        <p:blipFill>
          <a:blip r:embed="rId4">
            <a:alphaModFix/>
          </a:blip>
          <a:stretch>
            <a:fillRect/>
          </a:stretch>
        </p:blipFill>
        <p:spPr>
          <a:xfrm>
            <a:off x="6157763" y="2894750"/>
            <a:ext cx="2806823" cy="196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pic>
        <p:nvPicPr>
          <p:cNvPr id="254" name="Google Shape;254;p36"/>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255" name="Google Shape;255;p36"/>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6"/>
          <p:cNvSpPr txBox="1"/>
          <p:nvPr>
            <p:ph type="title"/>
          </p:nvPr>
        </p:nvSpPr>
        <p:spPr>
          <a:xfrm>
            <a:off x="2362200" y="2067175"/>
            <a:ext cx="441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Advanced Topics</a:t>
            </a:r>
            <a:endParaRPr>
              <a:solidFill>
                <a:schemeClr val="lt1"/>
              </a:solidFill>
            </a:endParaRPr>
          </a:p>
        </p:txBody>
      </p:sp>
      <p:sp>
        <p:nvSpPr>
          <p:cNvPr id="257" name="Google Shape;257;p36"/>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258" name="Google Shape;258;p36"/>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3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txBox="1"/>
          <p:nvPr>
            <p:ph idx="4294967295" type="ctrTitle"/>
          </p:nvPr>
        </p:nvSpPr>
        <p:spPr>
          <a:xfrm>
            <a:off x="426075" y="238650"/>
            <a:ext cx="53013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Kirchhoff’s Voltage Law</a:t>
            </a:r>
            <a:endParaRPr sz="3300">
              <a:solidFill>
                <a:schemeClr val="lt1"/>
              </a:solidFill>
              <a:latin typeface="Livvic"/>
              <a:ea typeface="Livvic"/>
              <a:cs typeface="Livvic"/>
              <a:sym typeface="Livvic"/>
            </a:endParaRPr>
          </a:p>
        </p:txBody>
      </p:sp>
      <p:sp>
        <p:nvSpPr>
          <p:cNvPr id="265" name="Google Shape;265;p37"/>
          <p:cNvSpPr txBox="1"/>
          <p:nvPr/>
        </p:nvSpPr>
        <p:spPr>
          <a:xfrm>
            <a:off x="426075" y="1334200"/>
            <a:ext cx="5898000" cy="358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Also known as: KVL, Loop Law</a:t>
            </a:r>
            <a:endParaRPr sz="1700">
              <a:solidFill>
                <a:schemeClr val="dk1"/>
              </a:solidFill>
              <a:latin typeface="Livvic"/>
              <a:ea typeface="Livvic"/>
              <a:cs typeface="Livvic"/>
              <a:sym typeface="Livvic"/>
            </a:endParaRPr>
          </a:p>
          <a:p>
            <a:pPr indent="-336550" lvl="0" marL="4572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Says the sum of voltages in a closed loop equals 0.</a:t>
            </a:r>
            <a:endParaRPr sz="1700">
              <a:solidFill>
                <a:schemeClr val="dk1"/>
              </a:solidFill>
              <a:latin typeface="Livvic"/>
              <a:ea typeface="Livvic"/>
              <a:cs typeface="Livvic"/>
              <a:sym typeface="Livvic"/>
            </a:endParaRPr>
          </a:p>
          <a:p>
            <a:pPr indent="0" lvl="0" marL="457200" rtl="0" algn="ctr">
              <a:spcBef>
                <a:spcPts val="0"/>
              </a:spcBef>
              <a:spcAft>
                <a:spcPts val="0"/>
              </a:spcAft>
              <a:buNone/>
            </a:pPr>
            <a:r>
              <a:rPr lang="en" sz="1700">
                <a:solidFill>
                  <a:schemeClr val="dk1"/>
                </a:solidFill>
                <a:latin typeface="Livvic"/>
                <a:ea typeface="Livvic"/>
                <a:cs typeface="Livvic"/>
                <a:sym typeface="Livvic"/>
              </a:rPr>
              <a:t>∑V = 0</a:t>
            </a:r>
            <a:endParaRPr sz="1700">
              <a:solidFill>
                <a:schemeClr val="dk1"/>
              </a:solidFill>
              <a:latin typeface="Livvic"/>
              <a:ea typeface="Livvic"/>
              <a:cs typeface="Livvic"/>
              <a:sym typeface="Livvic"/>
            </a:endParaRPr>
          </a:p>
          <a:p>
            <a:pPr indent="-336550" lvl="0" marL="4572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Ex: Red loop</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∑V = V</a:t>
            </a:r>
            <a:r>
              <a:rPr baseline="-25000" lang="en" sz="1700">
                <a:solidFill>
                  <a:schemeClr val="dk1"/>
                </a:solidFill>
                <a:latin typeface="Livvic"/>
                <a:ea typeface="Livvic"/>
                <a:cs typeface="Livvic"/>
                <a:sym typeface="Livvic"/>
              </a:rPr>
              <a:t>b</a:t>
            </a:r>
            <a:r>
              <a:rPr lang="en" sz="1700">
                <a:solidFill>
                  <a:schemeClr val="dk1"/>
                </a:solidFill>
                <a:latin typeface="Livvic"/>
                <a:ea typeface="Livvic"/>
                <a:cs typeface="Livvic"/>
                <a:sym typeface="Livvic"/>
              </a:rPr>
              <a:t> - V</a:t>
            </a:r>
            <a:r>
              <a:rPr baseline="-25000" lang="en" sz="1700">
                <a:solidFill>
                  <a:schemeClr val="dk1"/>
                </a:solidFill>
                <a:latin typeface="Livvic"/>
                <a:ea typeface="Livvic"/>
                <a:cs typeface="Livvic"/>
                <a:sym typeface="Livvic"/>
              </a:rPr>
              <a:t>R1</a:t>
            </a:r>
            <a:r>
              <a:rPr lang="en" sz="1700">
                <a:solidFill>
                  <a:schemeClr val="dk1"/>
                </a:solidFill>
                <a:latin typeface="Livvic"/>
                <a:ea typeface="Livvic"/>
                <a:cs typeface="Livvic"/>
                <a:sym typeface="Livvic"/>
              </a:rPr>
              <a:t> = 0</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V</a:t>
            </a:r>
            <a:r>
              <a:rPr baseline="-25000" lang="en" sz="1700">
                <a:solidFill>
                  <a:schemeClr val="dk1"/>
                </a:solidFill>
                <a:latin typeface="Livvic"/>
                <a:ea typeface="Livvic"/>
                <a:cs typeface="Livvic"/>
                <a:sym typeface="Livvic"/>
              </a:rPr>
              <a:t>b</a:t>
            </a:r>
            <a:r>
              <a:rPr lang="en" sz="1700">
                <a:solidFill>
                  <a:schemeClr val="dk1"/>
                </a:solidFill>
                <a:latin typeface="Livvic"/>
                <a:ea typeface="Livvic"/>
                <a:cs typeface="Livvic"/>
                <a:sym typeface="Livvic"/>
              </a:rPr>
              <a:t> = 5, V</a:t>
            </a:r>
            <a:r>
              <a:rPr baseline="-25000" lang="en" sz="1700">
                <a:solidFill>
                  <a:schemeClr val="dk1"/>
                </a:solidFill>
                <a:latin typeface="Livvic"/>
                <a:ea typeface="Livvic"/>
                <a:cs typeface="Livvic"/>
                <a:sym typeface="Livvic"/>
              </a:rPr>
              <a:t>R1</a:t>
            </a:r>
            <a:r>
              <a:rPr lang="en" sz="1700">
                <a:solidFill>
                  <a:schemeClr val="dk1"/>
                </a:solidFill>
                <a:latin typeface="Livvic"/>
                <a:ea typeface="Livvic"/>
                <a:cs typeface="Livvic"/>
                <a:sym typeface="Livvic"/>
              </a:rPr>
              <a:t> = (10)(I2)</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∑V = 5 - (10)(I2) = 0</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I2 = 5/10 = 0.5 A</a:t>
            </a:r>
            <a:endParaRPr sz="1700">
              <a:solidFill>
                <a:schemeClr val="dk1"/>
              </a:solidFill>
              <a:latin typeface="Livvic"/>
              <a:ea typeface="Livvic"/>
              <a:cs typeface="Livvic"/>
              <a:sym typeface="Livvic"/>
            </a:endParaRPr>
          </a:p>
          <a:p>
            <a:pPr indent="-336550" lvl="0" marL="4572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Ex: Blue loop</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∑V = V</a:t>
            </a:r>
            <a:r>
              <a:rPr baseline="-25000" lang="en" sz="1700">
                <a:solidFill>
                  <a:schemeClr val="dk1"/>
                </a:solidFill>
                <a:latin typeface="Livvic"/>
                <a:ea typeface="Livvic"/>
                <a:cs typeface="Livvic"/>
                <a:sym typeface="Livvic"/>
              </a:rPr>
              <a:t>b</a:t>
            </a:r>
            <a:r>
              <a:rPr lang="en" sz="1700">
                <a:solidFill>
                  <a:schemeClr val="dk1"/>
                </a:solidFill>
                <a:latin typeface="Livvic"/>
                <a:ea typeface="Livvic"/>
                <a:cs typeface="Livvic"/>
                <a:sym typeface="Livvic"/>
              </a:rPr>
              <a:t> - V</a:t>
            </a:r>
            <a:r>
              <a:rPr baseline="-25000" lang="en" sz="1700">
                <a:solidFill>
                  <a:schemeClr val="dk1"/>
                </a:solidFill>
                <a:latin typeface="Livvic"/>
                <a:ea typeface="Livvic"/>
                <a:cs typeface="Livvic"/>
                <a:sym typeface="Livvic"/>
              </a:rPr>
              <a:t>R2</a:t>
            </a:r>
            <a:r>
              <a:rPr lang="en" sz="1700">
                <a:solidFill>
                  <a:schemeClr val="dk1"/>
                </a:solidFill>
                <a:latin typeface="Livvic"/>
                <a:ea typeface="Livvic"/>
                <a:cs typeface="Livvic"/>
                <a:sym typeface="Livvic"/>
              </a:rPr>
              <a:t> = 0</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V</a:t>
            </a:r>
            <a:r>
              <a:rPr baseline="-25000" lang="en" sz="1700">
                <a:solidFill>
                  <a:schemeClr val="dk1"/>
                </a:solidFill>
                <a:latin typeface="Livvic"/>
                <a:ea typeface="Livvic"/>
                <a:cs typeface="Livvic"/>
                <a:sym typeface="Livvic"/>
              </a:rPr>
              <a:t>b</a:t>
            </a:r>
            <a:r>
              <a:rPr lang="en" sz="1700">
                <a:solidFill>
                  <a:schemeClr val="dk1"/>
                </a:solidFill>
                <a:latin typeface="Livvic"/>
                <a:ea typeface="Livvic"/>
                <a:cs typeface="Livvic"/>
                <a:sym typeface="Livvic"/>
              </a:rPr>
              <a:t> = 5, V</a:t>
            </a:r>
            <a:r>
              <a:rPr baseline="-25000" lang="en" sz="1700">
                <a:solidFill>
                  <a:schemeClr val="dk1"/>
                </a:solidFill>
                <a:latin typeface="Livvic"/>
                <a:ea typeface="Livvic"/>
                <a:cs typeface="Livvic"/>
                <a:sym typeface="Livvic"/>
              </a:rPr>
              <a:t>R2</a:t>
            </a:r>
            <a:r>
              <a:rPr lang="en" sz="1700">
                <a:solidFill>
                  <a:schemeClr val="dk1"/>
                </a:solidFill>
                <a:latin typeface="Livvic"/>
                <a:ea typeface="Livvic"/>
                <a:cs typeface="Livvic"/>
                <a:sym typeface="Livvic"/>
              </a:rPr>
              <a:t> = (30)(I3)</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∑V = 5 - (30)(I3) = 0</a:t>
            </a:r>
            <a:endParaRPr sz="1700">
              <a:solidFill>
                <a:schemeClr val="dk1"/>
              </a:solidFill>
              <a:latin typeface="Livvic"/>
              <a:ea typeface="Livvic"/>
              <a:cs typeface="Livvic"/>
              <a:sym typeface="Livvic"/>
            </a:endParaRPr>
          </a:p>
          <a:p>
            <a:pPr indent="-336550" lvl="1" marL="914400" rtl="0" algn="l">
              <a:spcBef>
                <a:spcPts val="0"/>
              </a:spcBef>
              <a:spcAft>
                <a:spcPts val="0"/>
              </a:spcAft>
              <a:buClr>
                <a:schemeClr val="dk1"/>
              </a:buClr>
              <a:buSzPts val="1700"/>
              <a:buFont typeface="Livvic"/>
              <a:buChar char="○"/>
            </a:pPr>
            <a:r>
              <a:rPr lang="en" sz="1700">
                <a:solidFill>
                  <a:schemeClr val="dk1"/>
                </a:solidFill>
                <a:latin typeface="Livvic"/>
                <a:ea typeface="Livvic"/>
                <a:cs typeface="Livvic"/>
                <a:sym typeface="Livvic"/>
              </a:rPr>
              <a:t>I2 = 5/30 = 0.166 A</a:t>
            </a:r>
            <a:endParaRPr sz="1700">
              <a:solidFill>
                <a:schemeClr val="dk1"/>
              </a:solidFill>
              <a:latin typeface="Catamaran Light"/>
              <a:ea typeface="Catamaran Light"/>
              <a:cs typeface="Catamaran Light"/>
              <a:sym typeface="Catamaran Light"/>
            </a:endParaRPr>
          </a:p>
        </p:txBody>
      </p:sp>
      <p:pic>
        <p:nvPicPr>
          <p:cNvPr id="266" name="Google Shape;266;p37" title="Screenshot 2025-11-04 at 1.57.25 PM.png"/>
          <p:cNvPicPr preferRelativeResize="0"/>
          <p:nvPr/>
        </p:nvPicPr>
        <p:blipFill>
          <a:blip r:embed="rId3">
            <a:alphaModFix/>
          </a:blip>
          <a:stretch>
            <a:fillRect/>
          </a:stretch>
        </p:blipFill>
        <p:spPr>
          <a:xfrm>
            <a:off x="6331237" y="1828802"/>
            <a:ext cx="2706825" cy="1686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3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8"/>
          <p:cNvSpPr txBox="1"/>
          <p:nvPr>
            <p:ph idx="4294967295" type="ctrTitle"/>
          </p:nvPr>
        </p:nvSpPr>
        <p:spPr>
          <a:xfrm>
            <a:off x="426075" y="238650"/>
            <a:ext cx="53013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Kirchhoff’s Current Law</a:t>
            </a:r>
            <a:endParaRPr sz="3300">
              <a:solidFill>
                <a:schemeClr val="lt1"/>
              </a:solidFill>
              <a:latin typeface="Livvic"/>
              <a:ea typeface="Livvic"/>
              <a:cs typeface="Livvic"/>
              <a:sym typeface="Livvic"/>
            </a:endParaRPr>
          </a:p>
        </p:txBody>
      </p:sp>
      <p:pic>
        <p:nvPicPr>
          <p:cNvPr id="273" name="Google Shape;273;p38" title="Screenshot 2025-11-04 at 2.02.04 PM.png"/>
          <p:cNvPicPr preferRelativeResize="0"/>
          <p:nvPr/>
        </p:nvPicPr>
        <p:blipFill>
          <a:blip r:embed="rId3">
            <a:alphaModFix/>
          </a:blip>
          <a:stretch>
            <a:fillRect/>
          </a:stretch>
        </p:blipFill>
        <p:spPr>
          <a:xfrm>
            <a:off x="6324075" y="1818399"/>
            <a:ext cx="2706825" cy="1686433"/>
          </a:xfrm>
          <a:prstGeom prst="rect">
            <a:avLst/>
          </a:prstGeom>
          <a:noFill/>
          <a:ln>
            <a:noFill/>
          </a:ln>
        </p:spPr>
      </p:pic>
      <p:sp>
        <p:nvSpPr>
          <p:cNvPr id="274" name="Google Shape;274;p38"/>
          <p:cNvSpPr txBox="1"/>
          <p:nvPr/>
        </p:nvSpPr>
        <p:spPr>
          <a:xfrm>
            <a:off x="426075" y="1334200"/>
            <a:ext cx="5898000" cy="3289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Also known as: KCL, Junction Law</a:t>
            </a:r>
            <a:endParaRPr sz="1800">
              <a:solidFill>
                <a:schemeClr val="dk1"/>
              </a:solidFill>
              <a:latin typeface="Livvic"/>
              <a:ea typeface="Livvic"/>
              <a:cs typeface="Livvic"/>
              <a:sym typeface="Livvic"/>
            </a:endParaRPr>
          </a:p>
          <a:p>
            <a:pPr indent="-342900" lvl="0" marL="4572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States the sum of currents at a junction equals 0</a:t>
            </a:r>
            <a:endParaRPr sz="1800">
              <a:solidFill>
                <a:schemeClr val="dk1"/>
              </a:solidFill>
              <a:latin typeface="Livvic"/>
              <a:ea typeface="Livvic"/>
              <a:cs typeface="Livvic"/>
              <a:sym typeface="Livvic"/>
            </a:endParaRPr>
          </a:p>
          <a:p>
            <a:pPr indent="0" lvl="0" marL="457200" rtl="0" algn="ctr">
              <a:spcBef>
                <a:spcPts val="0"/>
              </a:spcBef>
              <a:spcAft>
                <a:spcPts val="0"/>
              </a:spcAft>
              <a:buNone/>
            </a:pPr>
            <a:r>
              <a:rPr lang="en" sz="1800">
                <a:solidFill>
                  <a:schemeClr val="dk1"/>
                </a:solidFill>
                <a:latin typeface="Livvic"/>
                <a:ea typeface="Livvic"/>
                <a:cs typeface="Livvic"/>
                <a:sym typeface="Livvic"/>
              </a:rPr>
              <a:t>∑I = 0</a:t>
            </a:r>
            <a:endParaRPr sz="1800">
              <a:solidFill>
                <a:schemeClr val="dk1"/>
              </a:solidFill>
              <a:latin typeface="Livvic"/>
              <a:ea typeface="Livvic"/>
              <a:cs typeface="Livvic"/>
              <a:sym typeface="Livvic"/>
            </a:endParaRPr>
          </a:p>
          <a:p>
            <a:pPr indent="-342900" lvl="0" marL="4572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Example: </a:t>
            </a:r>
            <a:endParaRPr sz="1800">
              <a:solidFill>
                <a:schemeClr val="dk1"/>
              </a:solidFill>
              <a:latin typeface="Livvic"/>
              <a:ea typeface="Livvic"/>
              <a:cs typeface="Livvic"/>
              <a:sym typeface="Livvic"/>
            </a:endParaRPr>
          </a:p>
          <a:p>
            <a:pPr indent="-342900" lvl="1" marL="9144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∑I = ∑I</a:t>
            </a:r>
            <a:r>
              <a:rPr baseline="-25000" lang="en" sz="1800">
                <a:solidFill>
                  <a:schemeClr val="dk1"/>
                </a:solidFill>
                <a:latin typeface="Livvic"/>
                <a:ea typeface="Livvic"/>
                <a:cs typeface="Livvic"/>
                <a:sym typeface="Livvic"/>
              </a:rPr>
              <a:t>in</a:t>
            </a:r>
            <a:r>
              <a:rPr lang="en" sz="1800">
                <a:solidFill>
                  <a:schemeClr val="dk1"/>
                </a:solidFill>
                <a:latin typeface="Livvic"/>
                <a:ea typeface="Livvic"/>
                <a:cs typeface="Livvic"/>
                <a:sym typeface="Livvic"/>
              </a:rPr>
              <a:t>- ∑I</a:t>
            </a:r>
            <a:r>
              <a:rPr baseline="-25000" lang="en" sz="1800">
                <a:solidFill>
                  <a:schemeClr val="dk1"/>
                </a:solidFill>
                <a:latin typeface="Livvic"/>
                <a:ea typeface="Livvic"/>
                <a:cs typeface="Livvic"/>
                <a:sym typeface="Livvic"/>
              </a:rPr>
              <a:t>out</a:t>
            </a:r>
            <a:r>
              <a:rPr lang="en" sz="1800">
                <a:solidFill>
                  <a:schemeClr val="dk1"/>
                </a:solidFill>
                <a:latin typeface="Livvic"/>
                <a:ea typeface="Livvic"/>
                <a:cs typeface="Livvic"/>
                <a:sym typeface="Livvic"/>
              </a:rPr>
              <a:t>= 0</a:t>
            </a:r>
            <a:endParaRPr sz="1800">
              <a:solidFill>
                <a:schemeClr val="dk1"/>
              </a:solidFill>
              <a:latin typeface="Livvic"/>
              <a:ea typeface="Livvic"/>
              <a:cs typeface="Livvic"/>
              <a:sym typeface="Livvic"/>
            </a:endParaRPr>
          </a:p>
          <a:p>
            <a:pPr indent="-342900" lvl="1" marL="9144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∑I</a:t>
            </a:r>
            <a:r>
              <a:rPr baseline="-25000" lang="en" sz="1800">
                <a:solidFill>
                  <a:schemeClr val="dk1"/>
                </a:solidFill>
                <a:latin typeface="Livvic"/>
                <a:ea typeface="Livvic"/>
                <a:cs typeface="Livvic"/>
                <a:sym typeface="Livvic"/>
              </a:rPr>
              <a:t>in</a:t>
            </a:r>
            <a:r>
              <a:rPr lang="en" sz="1800">
                <a:solidFill>
                  <a:schemeClr val="dk1"/>
                </a:solidFill>
                <a:latin typeface="Livvic"/>
                <a:ea typeface="Livvic"/>
                <a:cs typeface="Livvic"/>
                <a:sym typeface="Livvic"/>
              </a:rPr>
              <a:t> = I1 </a:t>
            </a:r>
            <a:endParaRPr sz="1800">
              <a:solidFill>
                <a:schemeClr val="dk1"/>
              </a:solidFill>
              <a:latin typeface="Livvic"/>
              <a:ea typeface="Livvic"/>
              <a:cs typeface="Livvic"/>
              <a:sym typeface="Livvic"/>
            </a:endParaRPr>
          </a:p>
          <a:p>
            <a:pPr indent="-342900" lvl="1" marL="9144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∑I</a:t>
            </a:r>
            <a:r>
              <a:rPr baseline="-25000" lang="en" sz="1800">
                <a:solidFill>
                  <a:schemeClr val="dk1"/>
                </a:solidFill>
                <a:latin typeface="Livvic"/>
                <a:ea typeface="Livvic"/>
                <a:cs typeface="Livvic"/>
                <a:sym typeface="Livvic"/>
              </a:rPr>
              <a:t>out</a:t>
            </a:r>
            <a:r>
              <a:rPr lang="en" sz="1800">
                <a:solidFill>
                  <a:schemeClr val="dk1"/>
                </a:solidFill>
                <a:latin typeface="Livvic"/>
                <a:ea typeface="Livvic"/>
                <a:cs typeface="Livvic"/>
                <a:sym typeface="Livvic"/>
              </a:rPr>
              <a:t> = I2 + I3</a:t>
            </a:r>
            <a:endParaRPr sz="1800">
              <a:solidFill>
                <a:schemeClr val="dk1"/>
              </a:solidFill>
              <a:latin typeface="Livvic"/>
              <a:ea typeface="Livvic"/>
              <a:cs typeface="Livvic"/>
              <a:sym typeface="Livvic"/>
            </a:endParaRPr>
          </a:p>
          <a:p>
            <a:pPr indent="-342900" lvl="1" marL="9144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∑I = ∑I</a:t>
            </a:r>
            <a:r>
              <a:rPr baseline="-25000" lang="en" sz="1800">
                <a:solidFill>
                  <a:schemeClr val="dk1"/>
                </a:solidFill>
                <a:latin typeface="Livvic"/>
                <a:ea typeface="Livvic"/>
                <a:cs typeface="Livvic"/>
                <a:sym typeface="Livvic"/>
              </a:rPr>
              <a:t>in</a:t>
            </a:r>
            <a:r>
              <a:rPr lang="en" sz="1800">
                <a:solidFill>
                  <a:schemeClr val="dk1"/>
                </a:solidFill>
                <a:latin typeface="Livvic"/>
                <a:ea typeface="Livvic"/>
                <a:cs typeface="Livvic"/>
                <a:sym typeface="Livvic"/>
              </a:rPr>
              <a:t>- ∑I</a:t>
            </a:r>
            <a:r>
              <a:rPr baseline="-25000" lang="en" sz="1800">
                <a:solidFill>
                  <a:schemeClr val="dk1"/>
                </a:solidFill>
                <a:latin typeface="Livvic"/>
                <a:ea typeface="Livvic"/>
                <a:cs typeface="Livvic"/>
                <a:sym typeface="Livvic"/>
              </a:rPr>
              <a:t>out</a:t>
            </a:r>
            <a:r>
              <a:rPr lang="en" sz="1800">
                <a:solidFill>
                  <a:schemeClr val="dk1"/>
                </a:solidFill>
                <a:latin typeface="Livvic"/>
                <a:ea typeface="Livvic"/>
                <a:cs typeface="Livvic"/>
                <a:sym typeface="Livvic"/>
              </a:rPr>
              <a:t>= I1 - I2 - I3 = 0 → I1 = I2 + I3</a:t>
            </a:r>
            <a:endParaRPr sz="1800">
              <a:solidFill>
                <a:schemeClr val="dk1"/>
              </a:solidFill>
              <a:latin typeface="Livvic"/>
              <a:ea typeface="Livvic"/>
              <a:cs typeface="Livvic"/>
              <a:sym typeface="Livvic"/>
            </a:endParaRPr>
          </a:p>
          <a:p>
            <a:pPr indent="-342900" lvl="1" marL="914400" rtl="0" algn="l">
              <a:spcBef>
                <a:spcPts val="0"/>
              </a:spcBef>
              <a:spcAft>
                <a:spcPts val="0"/>
              </a:spcAft>
              <a:buClr>
                <a:schemeClr val="dk1"/>
              </a:buClr>
              <a:buSzPts val="1800"/>
              <a:buFont typeface="Livvic"/>
              <a:buChar char="○"/>
            </a:pPr>
            <a:r>
              <a:rPr lang="en" sz="1800">
                <a:solidFill>
                  <a:schemeClr val="dk1"/>
                </a:solidFill>
                <a:latin typeface="Livvic"/>
                <a:ea typeface="Livvic"/>
                <a:cs typeface="Livvic"/>
                <a:sym typeface="Livvic"/>
              </a:rPr>
              <a:t>Using the values of I2 and I3 from the previous problem, we get I1 = 0.666 A</a:t>
            </a:r>
            <a:endParaRPr sz="1800">
              <a:solidFill>
                <a:schemeClr val="dk1"/>
              </a:solidFill>
              <a:latin typeface="Livvic"/>
              <a:ea typeface="Livvic"/>
              <a:cs typeface="Livvic"/>
              <a:sym typeface="Livv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39"/>
          <p:cNvSpPr/>
          <p:nvPr/>
        </p:nvSpPr>
        <p:spPr>
          <a:xfrm flipH="1">
            <a:off x="-175" y="0"/>
            <a:ext cx="6364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9"/>
          <p:cNvSpPr txBox="1"/>
          <p:nvPr>
            <p:ph idx="4294967295" type="ctrTitle"/>
          </p:nvPr>
        </p:nvSpPr>
        <p:spPr>
          <a:xfrm>
            <a:off x="426075" y="238650"/>
            <a:ext cx="5809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sp>
        <p:nvSpPr>
          <p:cNvPr id="281" name="Google Shape;281;p39"/>
          <p:cNvSpPr txBox="1"/>
          <p:nvPr/>
        </p:nvSpPr>
        <p:spPr>
          <a:xfrm>
            <a:off x="419250" y="2931275"/>
            <a:ext cx="8365800" cy="1663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Not all resistor circuits can be easily simplified using just series and parallel equivalence. The Delta-Wye Transformation helps us simplify circuits that would be a pain to simplify otherwise.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It has two forms: Delta-Wye and Wye-Delta.</a:t>
            </a:r>
            <a:endParaRPr sz="1900">
              <a:solidFill>
                <a:schemeClr val="dk1"/>
              </a:solidFill>
              <a:latin typeface="Catamaran Light"/>
              <a:ea typeface="Catamaran Light"/>
              <a:cs typeface="Catamaran Light"/>
              <a:sym typeface="Catamaran Light"/>
            </a:endParaRPr>
          </a:p>
        </p:txBody>
      </p:sp>
      <p:pic>
        <p:nvPicPr>
          <p:cNvPr id="282" name="Google Shape;282;p39"/>
          <p:cNvPicPr preferRelativeResize="0"/>
          <p:nvPr/>
        </p:nvPicPr>
        <p:blipFill>
          <a:blip r:embed="rId3">
            <a:alphaModFix/>
          </a:blip>
          <a:stretch>
            <a:fillRect/>
          </a:stretch>
        </p:blipFill>
        <p:spPr>
          <a:xfrm>
            <a:off x="2777275" y="1273899"/>
            <a:ext cx="3589450" cy="1663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40"/>
          <p:cNvSpPr/>
          <p:nvPr/>
        </p:nvSpPr>
        <p:spPr>
          <a:xfrm flipH="1">
            <a:off x="-225" y="0"/>
            <a:ext cx="6371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0"/>
          <p:cNvSpPr txBox="1"/>
          <p:nvPr>
            <p:ph idx="4294967295" type="ctrTitle"/>
          </p:nvPr>
        </p:nvSpPr>
        <p:spPr>
          <a:xfrm>
            <a:off x="426075" y="238650"/>
            <a:ext cx="5945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sp>
        <p:nvSpPr>
          <p:cNvPr id="289" name="Google Shape;289;p40"/>
          <p:cNvSpPr txBox="1"/>
          <p:nvPr/>
        </p:nvSpPr>
        <p:spPr>
          <a:xfrm>
            <a:off x="419250" y="2719050"/>
            <a:ext cx="3997200" cy="1875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Delta-Wye Equations:</a:t>
            </a:r>
            <a:endParaRPr sz="1900">
              <a:solidFill>
                <a:schemeClr val="dk1"/>
              </a:solidFill>
              <a:latin typeface="Catamaran Light"/>
              <a:ea typeface="Catamaran Light"/>
              <a:cs typeface="Catamaran Light"/>
              <a:sym typeface="Catamaran Light"/>
            </a:endParaRPr>
          </a:p>
        </p:txBody>
      </p:sp>
      <p:pic>
        <p:nvPicPr>
          <p:cNvPr id="290" name="Google Shape;290;p40"/>
          <p:cNvPicPr preferRelativeResize="0"/>
          <p:nvPr/>
        </p:nvPicPr>
        <p:blipFill>
          <a:blip r:embed="rId3">
            <a:alphaModFix/>
          </a:blip>
          <a:stretch>
            <a:fillRect/>
          </a:stretch>
        </p:blipFill>
        <p:spPr>
          <a:xfrm>
            <a:off x="858113" y="1221525"/>
            <a:ext cx="3119474" cy="1446000"/>
          </a:xfrm>
          <a:prstGeom prst="rect">
            <a:avLst/>
          </a:prstGeom>
          <a:noFill/>
          <a:ln>
            <a:noFill/>
          </a:ln>
        </p:spPr>
      </p:pic>
      <p:sp>
        <p:nvSpPr>
          <p:cNvPr id="291" name="Google Shape;291;p40"/>
          <p:cNvSpPr txBox="1"/>
          <p:nvPr/>
        </p:nvSpPr>
        <p:spPr>
          <a:xfrm>
            <a:off x="4717050" y="2719050"/>
            <a:ext cx="3997200" cy="1875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Wye-Delta Equations:</a:t>
            </a:r>
            <a:endParaRPr sz="1900">
              <a:solidFill>
                <a:schemeClr val="dk1"/>
              </a:solidFill>
              <a:latin typeface="Catamaran Light"/>
              <a:ea typeface="Catamaran Light"/>
              <a:cs typeface="Catamaran Light"/>
              <a:sym typeface="Catamaran Light"/>
            </a:endParaRPr>
          </a:p>
        </p:txBody>
      </p:sp>
      <p:sp>
        <p:nvSpPr>
          <p:cNvPr id="292" name="Google Shape;292;p40"/>
          <p:cNvSpPr/>
          <p:nvPr/>
        </p:nvSpPr>
        <p:spPr>
          <a:xfrm>
            <a:off x="2181925" y="1831000"/>
            <a:ext cx="601500" cy="121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93" name="Google Shape;293;p40"/>
          <p:cNvPicPr preferRelativeResize="0"/>
          <p:nvPr/>
        </p:nvPicPr>
        <p:blipFill>
          <a:blip r:embed="rId3">
            <a:alphaModFix/>
          </a:blip>
          <a:stretch>
            <a:fillRect/>
          </a:stretch>
        </p:blipFill>
        <p:spPr>
          <a:xfrm>
            <a:off x="5155913" y="1221525"/>
            <a:ext cx="3119474" cy="1446000"/>
          </a:xfrm>
          <a:prstGeom prst="rect">
            <a:avLst/>
          </a:prstGeom>
          <a:noFill/>
          <a:ln>
            <a:noFill/>
          </a:ln>
        </p:spPr>
      </p:pic>
      <p:sp>
        <p:nvSpPr>
          <p:cNvPr id="294" name="Google Shape;294;p40"/>
          <p:cNvSpPr/>
          <p:nvPr/>
        </p:nvSpPr>
        <p:spPr>
          <a:xfrm rot="10800000">
            <a:off x="6479725" y="1831000"/>
            <a:ext cx="601500" cy="1218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95" name="Google Shape;295;p40"/>
          <p:cNvPicPr preferRelativeResize="0"/>
          <p:nvPr/>
        </p:nvPicPr>
        <p:blipFill>
          <a:blip r:embed="rId4">
            <a:alphaModFix/>
          </a:blip>
          <a:stretch>
            <a:fillRect/>
          </a:stretch>
        </p:blipFill>
        <p:spPr>
          <a:xfrm>
            <a:off x="1598650" y="3158400"/>
            <a:ext cx="1638425" cy="1400725"/>
          </a:xfrm>
          <a:prstGeom prst="rect">
            <a:avLst/>
          </a:prstGeom>
          <a:noFill/>
          <a:ln>
            <a:noFill/>
          </a:ln>
        </p:spPr>
      </p:pic>
      <p:pic>
        <p:nvPicPr>
          <p:cNvPr id="296" name="Google Shape;296;p40"/>
          <p:cNvPicPr preferRelativeResize="0"/>
          <p:nvPr/>
        </p:nvPicPr>
        <p:blipFill>
          <a:blip r:embed="rId5">
            <a:alphaModFix/>
          </a:blip>
          <a:stretch>
            <a:fillRect/>
          </a:stretch>
        </p:blipFill>
        <p:spPr>
          <a:xfrm>
            <a:off x="5895350" y="3113125"/>
            <a:ext cx="1770262" cy="144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Advanced Topics</a:t>
            </a:r>
            <a:endParaRPr sz="1600"/>
          </a:p>
        </p:txBody>
      </p:sp>
      <p:sp>
        <p:nvSpPr>
          <p:cNvPr id="137" name="Google Shape;137;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Additional Resources</a:t>
            </a:r>
            <a:endParaRPr sz="1600"/>
          </a:p>
        </p:txBody>
      </p:sp>
      <p:sp>
        <p:nvSpPr>
          <p:cNvPr id="138" name="Google Shape;138;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Basic Info</a:t>
            </a:r>
            <a:endParaRPr sz="1600"/>
          </a:p>
        </p:txBody>
      </p:sp>
      <p:sp>
        <p:nvSpPr>
          <p:cNvPr id="139" name="Google Shape;139;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0" name="Google Shape;140;p23"/>
          <p:cNvPicPr preferRelativeResize="0"/>
          <p:nvPr/>
        </p:nvPicPr>
        <p:blipFill>
          <a:blip r:embed="rId3">
            <a:alphaModFix/>
          </a:blip>
          <a:stretch>
            <a:fillRect/>
          </a:stretch>
        </p:blipFill>
        <p:spPr>
          <a:xfrm>
            <a:off x="5753525" y="986563"/>
            <a:ext cx="2922800" cy="1731675"/>
          </a:xfrm>
          <a:prstGeom prst="rect">
            <a:avLst/>
          </a:prstGeom>
          <a:noFill/>
          <a:ln>
            <a:noFill/>
          </a:ln>
        </p:spPr>
      </p:pic>
      <p:pic>
        <p:nvPicPr>
          <p:cNvPr id="141" name="Google Shape;141;p23"/>
          <p:cNvPicPr preferRelativeResize="0"/>
          <p:nvPr/>
        </p:nvPicPr>
        <p:blipFill>
          <a:blip r:embed="rId4">
            <a:alphaModFix/>
          </a:blip>
          <a:stretch>
            <a:fillRect/>
          </a:stretch>
        </p:blipFill>
        <p:spPr>
          <a:xfrm>
            <a:off x="5647375" y="2691151"/>
            <a:ext cx="3028950" cy="1514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41"/>
          <p:cNvSpPr/>
          <p:nvPr/>
        </p:nvSpPr>
        <p:spPr>
          <a:xfrm flipH="1">
            <a:off x="-175" y="0"/>
            <a:ext cx="6364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1"/>
          <p:cNvSpPr txBox="1"/>
          <p:nvPr>
            <p:ph idx="4294967295" type="ctrTitle"/>
          </p:nvPr>
        </p:nvSpPr>
        <p:spPr>
          <a:xfrm>
            <a:off x="426075" y="238650"/>
            <a:ext cx="5809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pic>
        <p:nvPicPr>
          <p:cNvPr id="303" name="Google Shape;303;p41"/>
          <p:cNvPicPr preferRelativeResize="0"/>
          <p:nvPr/>
        </p:nvPicPr>
        <p:blipFill>
          <a:blip r:embed="rId3">
            <a:alphaModFix/>
          </a:blip>
          <a:stretch>
            <a:fillRect/>
          </a:stretch>
        </p:blipFill>
        <p:spPr>
          <a:xfrm>
            <a:off x="1985775" y="1365375"/>
            <a:ext cx="5105400" cy="3143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42"/>
          <p:cNvSpPr/>
          <p:nvPr/>
        </p:nvSpPr>
        <p:spPr>
          <a:xfrm flipH="1">
            <a:off x="-175" y="0"/>
            <a:ext cx="6364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2"/>
          <p:cNvSpPr txBox="1"/>
          <p:nvPr>
            <p:ph idx="4294967295" type="ctrTitle"/>
          </p:nvPr>
        </p:nvSpPr>
        <p:spPr>
          <a:xfrm>
            <a:off x="426075" y="238650"/>
            <a:ext cx="5809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pic>
        <p:nvPicPr>
          <p:cNvPr id="310" name="Google Shape;310;p42"/>
          <p:cNvPicPr preferRelativeResize="0"/>
          <p:nvPr/>
        </p:nvPicPr>
        <p:blipFill>
          <a:blip r:embed="rId3">
            <a:alphaModFix/>
          </a:blip>
          <a:stretch>
            <a:fillRect/>
          </a:stretch>
        </p:blipFill>
        <p:spPr>
          <a:xfrm>
            <a:off x="1809750" y="1358212"/>
            <a:ext cx="5524500" cy="3143250"/>
          </a:xfrm>
          <a:prstGeom prst="rect">
            <a:avLst/>
          </a:prstGeom>
          <a:noFill/>
          <a:ln>
            <a:noFill/>
          </a:ln>
        </p:spPr>
      </p:pic>
      <p:sp>
        <p:nvSpPr>
          <p:cNvPr id="311" name="Google Shape;311;p42"/>
          <p:cNvSpPr/>
          <p:nvPr/>
        </p:nvSpPr>
        <p:spPr>
          <a:xfrm>
            <a:off x="1730725" y="1358325"/>
            <a:ext cx="3315900" cy="314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pic>
        <p:nvPicPr>
          <p:cNvPr id="316" name="Google Shape;316;p43"/>
          <p:cNvPicPr preferRelativeResize="0"/>
          <p:nvPr/>
        </p:nvPicPr>
        <p:blipFill>
          <a:blip r:embed="rId3">
            <a:alphaModFix/>
          </a:blip>
          <a:stretch>
            <a:fillRect/>
          </a:stretch>
        </p:blipFill>
        <p:spPr>
          <a:xfrm>
            <a:off x="1967175" y="1358325"/>
            <a:ext cx="5524749" cy="3143400"/>
          </a:xfrm>
          <a:prstGeom prst="rect">
            <a:avLst/>
          </a:prstGeom>
          <a:noFill/>
          <a:ln>
            <a:noFill/>
          </a:ln>
        </p:spPr>
      </p:pic>
      <p:sp>
        <p:nvSpPr>
          <p:cNvPr id="317" name="Google Shape;317;p43"/>
          <p:cNvSpPr/>
          <p:nvPr/>
        </p:nvSpPr>
        <p:spPr>
          <a:xfrm flipH="1">
            <a:off x="-175" y="0"/>
            <a:ext cx="6364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3"/>
          <p:cNvSpPr txBox="1"/>
          <p:nvPr>
            <p:ph idx="4294967295" type="ctrTitle"/>
          </p:nvPr>
        </p:nvSpPr>
        <p:spPr>
          <a:xfrm>
            <a:off x="426075" y="238650"/>
            <a:ext cx="5809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sp>
        <p:nvSpPr>
          <p:cNvPr id="319" name="Google Shape;319;p43"/>
          <p:cNvSpPr/>
          <p:nvPr/>
        </p:nvSpPr>
        <p:spPr>
          <a:xfrm>
            <a:off x="1730725" y="1358325"/>
            <a:ext cx="3315900" cy="314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320" name="Google Shape;320;p43"/>
          <p:cNvSpPr/>
          <p:nvPr/>
        </p:nvSpPr>
        <p:spPr>
          <a:xfrm>
            <a:off x="2855108" y="2382450"/>
            <a:ext cx="587400" cy="28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R1</a:t>
            </a:r>
            <a:endParaRPr sz="2000"/>
          </a:p>
        </p:txBody>
      </p:sp>
      <p:sp>
        <p:nvSpPr>
          <p:cNvPr id="321" name="Google Shape;321;p43"/>
          <p:cNvSpPr/>
          <p:nvPr/>
        </p:nvSpPr>
        <p:spPr>
          <a:xfrm>
            <a:off x="4296608" y="3415725"/>
            <a:ext cx="587400" cy="28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R3</a:t>
            </a:r>
            <a:endParaRPr sz="2000"/>
          </a:p>
        </p:txBody>
      </p:sp>
      <p:sp>
        <p:nvSpPr>
          <p:cNvPr id="322" name="Google Shape;322;p43"/>
          <p:cNvSpPr/>
          <p:nvPr/>
        </p:nvSpPr>
        <p:spPr>
          <a:xfrm>
            <a:off x="4296608" y="2279050"/>
            <a:ext cx="587400" cy="28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R2</a:t>
            </a:r>
            <a:endParaRPr sz="2000"/>
          </a:p>
        </p:txBody>
      </p:sp>
      <p:pic>
        <p:nvPicPr>
          <p:cNvPr id="323" name="Google Shape;323;p43"/>
          <p:cNvPicPr preferRelativeResize="0"/>
          <p:nvPr/>
        </p:nvPicPr>
        <p:blipFill>
          <a:blip r:embed="rId4">
            <a:alphaModFix/>
          </a:blip>
          <a:stretch>
            <a:fillRect/>
          </a:stretch>
        </p:blipFill>
        <p:spPr>
          <a:xfrm>
            <a:off x="51725" y="1358313"/>
            <a:ext cx="1638425" cy="140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pic>
        <p:nvPicPr>
          <p:cNvPr id="328" name="Google Shape;328;p44"/>
          <p:cNvPicPr preferRelativeResize="0"/>
          <p:nvPr/>
        </p:nvPicPr>
        <p:blipFill>
          <a:blip r:embed="rId3">
            <a:alphaModFix/>
          </a:blip>
          <a:stretch>
            <a:fillRect/>
          </a:stretch>
        </p:blipFill>
        <p:spPr>
          <a:xfrm>
            <a:off x="1964597" y="1358325"/>
            <a:ext cx="5524749" cy="3143400"/>
          </a:xfrm>
          <a:prstGeom prst="rect">
            <a:avLst/>
          </a:prstGeom>
          <a:noFill/>
          <a:ln>
            <a:noFill/>
          </a:ln>
        </p:spPr>
      </p:pic>
      <p:sp>
        <p:nvSpPr>
          <p:cNvPr id="329" name="Google Shape;329;p44"/>
          <p:cNvSpPr/>
          <p:nvPr/>
        </p:nvSpPr>
        <p:spPr>
          <a:xfrm flipH="1">
            <a:off x="-175" y="0"/>
            <a:ext cx="6364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4"/>
          <p:cNvSpPr txBox="1"/>
          <p:nvPr>
            <p:ph idx="4294967295" type="ctrTitle"/>
          </p:nvPr>
        </p:nvSpPr>
        <p:spPr>
          <a:xfrm>
            <a:off x="426075" y="238650"/>
            <a:ext cx="5809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pic>
        <p:nvPicPr>
          <p:cNvPr id="331" name="Google Shape;331;p44"/>
          <p:cNvPicPr preferRelativeResize="0"/>
          <p:nvPr/>
        </p:nvPicPr>
        <p:blipFill>
          <a:blip r:embed="rId4">
            <a:alphaModFix/>
          </a:blip>
          <a:stretch>
            <a:fillRect/>
          </a:stretch>
        </p:blipFill>
        <p:spPr>
          <a:xfrm>
            <a:off x="51725" y="1358313"/>
            <a:ext cx="1638425" cy="1400725"/>
          </a:xfrm>
          <a:prstGeom prst="rect">
            <a:avLst/>
          </a:prstGeom>
          <a:noFill/>
          <a:ln>
            <a:noFill/>
          </a:ln>
        </p:spPr>
      </p:pic>
      <p:sp>
        <p:nvSpPr>
          <p:cNvPr id="332" name="Google Shape;332;p44"/>
          <p:cNvSpPr txBox="1"/>
          <p:nvPr/>
        </p:nvSpPr>
        <p:spPr>
          <a:xfrm>
            <a:off x="47750" y="2783500"/>
            <a:ext cx="2162700" cy="14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R1 = R2 = R3 </a:t>
            </a:r>
            <a:r>
              <a:rPr lang="en">
                <a:solidFill>
                  <a:schemeClr val="dk1"/>
                </a:solidFill>
                <a:latin typeface="Catamaran Light"/>
                <a:ea typeface="Catamaran Light"/>
                <a:cs typeface="Catamaran Light"/>
                <a:sym typeface="Catamaran Light"/>
              </a:rPr>
              <a:t>= (1k)(1k)/3k</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(1k)(1k)/3k = 1k/3 ~ 333</a:t>
            </a:r>
            <a:endParaRPr sz="1300">
              <a:solidFill>
                <a:schemeClr val="dk1"/>
              </a:solidFill>
              <a:latin typeface="Catamaran Light"/>
              <a:ea typeface="Catamaran Light"/>
              <a:cs typeface="Catamaran Light"/>
              <a:sym typeface="Catamaran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45"/>
          <p:cNvSpPr/>
          <p:nvPr/>
        </p:nvSpPr>
        <p:spPr>
          <a:xfrm flipH="1">
            <a:off x="-175" y="0"/>
            <a:ext cx="6364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5"/>
          <p:cNvSpPr txBox="1"/>
          <p:nvPr>
            <p:ph idx="4294967295" type="ctrTitle"/>
          </p:nvPr>
        </p:nvSpPr>
        <p:spPr>
          <a:xfrm>
            <a:off x="426075" y="238650"/>
            <a:ext cx="5809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Delta-Wye Transformation</a:t>
            </a:r>
            <a:endParaRPr sz="3300">
              <a:solidFill>
                <a:schemeClr val="lt1"/>
              </a:solidFill>
              <a:latin typeface="Livvic"/>
              <a:ea typeface="Livvic"/>
              <a:cs typeface="Livvic"/>
              <a:sym typeface="Livvic"/>
            </a:endParaRPr>
          </a:p>
        </p:txBody>
      </p:sp>
      <p:pic>
        <p:nvPicPr>
          <p:cNvPr id="339" name="Google Shape;339;p45"/>
          <p:cNvPicPr preferRelativeResize="0"/>
          <p:nvPr/>
        </p:nvPicPr>
        <p:blipFill>
          <a:blip r:embed="rId3">
            <a:alphaModFix/>
          </a:blip>
          <a:stretch>
            <a:fillRect/>
          </a:stretch>
        </p:blipFill>
        <p:spPr>
          <a:xfrm>
            <a:off x="1981200" y="1358400"/>
            <a:ext cx="5181600" cy="3143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46"/>
          <p:cNvSpPr/>
          <p:nvPr/>
        </p:nvSpPr>
        <p:spPr>
          <a:xfrm flipH="1">
            <a:off x="50" y="0"/>
            <a:ext cx="66516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6"/>
          <p:cNvSpPr txBox="1"/>
          <p:nvPr>
            <p:ph idx="4294967295" type="ctrTitle"/>
          </p:nvPr>
        </p:nvSpPr>
        <p:spPr>
          <a:xfrm>
            <a:off x="426075" y="238650"/>
            <a:ext cx="6034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Op-Amps (Div C Only)</a:t>
            </a:r>
            <a:endParaRPr sz="3300">
              <a:solidFill>
                <a:schemeClr val="lt1"/>
              </a:solidFill>
              <a:latin typeface="Livvic"/>
              <a:ea typeface="Livvic"/>
              <a:cs typeface="Livvic"/>
              <a:sym typeface="Livvic"/>
            </a:endParaRPr>
          </a:p>
        </p:txBody>
      </p:sp>
      <p:sp>
        <p:nvSpPr>
          <p:cNvPr id="346" name="Google Shape;346;p46"/>
          <p:cNvSpPr txBox="1"/>
          <p:nvPr/>
        </p:nvSpPr>
        <p:spPr>
          <a:xfrm>
            <a:off x="419250" y="1485700"/>
            <a:ext cx="58305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Changes output depending on the configuration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 open-loop configuration, </a:t>
            </a:r>
            <a:r>
              <a:rPr lang="en" sz="1900">
                <a:solidFill>
                  <a:schemeClr val="dk1"/>
                </a:solidFill>
                <a:latin typeface="Catamaran Light"/>
                <a:ea typeface="Catamaran Light"/>
                <a:cs typeface="Catamaran Light"/>
                <a:sym typeface="Catamaran Light"/>
              </a:rPr>
              <a:t>V</a:t>
            </a:r>
            <a:r>
              <a:rPr baseline="-25000" lang="en" sz="1900">
                <a:solidFill>
                  <a:schemeClr val="dk1"/>
                </a:solidFill>
                <a:latin typeface="Catamaran Light"/>
                <a:ea typeface="Catamaran Light"/>
                <a:cs typeface="Catamaran Light"/>
                <a:sym typeface="Catamaran Light"/>
              </a:rPr>
              <a:t>out</a:t>
            </a:r>
            <a:r>
              <a:rPr lang="en" sz="1900">
                <a:solidFill>
                  <a:schemeClr val="dk1"/>
                </a:solidFill>
                <a:latin typeface="Catamaran Light"/>
                <a:ea typeface="Catamaran Light"/>
                <a:cs typeface="Catamaran Light"/>
                <a:sym typeface="Catamaran Light"/>
              </a:rPr>
              <a:t> = A(V</a:t>
            </a:r>
            <a:r>
              <a:rPr baseline="-25000" lang="en" sz="1900">
                <a:solidFill>
                  <a:schemeClr val="dk1"/>
                </a:solidFill>
                <a:latin typeface="Catamaran Light"/>
                <a:ea typeface="Catamaran Light"/>
                <a:cs typeface="Catamaran Light"/>
                <a:sym typeface="Catamaran Light"/>
              </a:rPr>
              <a:t>2</a:t>
            </a:r>
            <a:r>
              <a:rPr lang="en" sz="1900">
                <a:solidFill>
                  <a:schemeClr val="dk1"/>
                </a:solidFill>
                <a:latin typeface="Catamaran Light"/>
                <a:ea typeface="Catamaran Light"/>
                <a:cs typeface="Catamaran Light"/>
                <a:sym typeface="Catamaran Light"/>
              </a:rPr>
              <a:t>- </a:t>
            </a:r>
            <a:r>
              <a:rPr lang="en" sz="1900">
                <a:solidFill>
                  <a:schemeClr val="dk1"/>
                </a:solidFill>
                <a:latin typeface="Catamaran Light"/>
                <a:ea typeface="Catamaran Light"/>
                <a:cs typeface="Catamaran Light"/>
                <a:sym typeface="Catamaran Light"/>
              </a:rPr>
              <a:t>V</a:t>
            </a:r>
            <a:r>
              <a:rPr baseline="-25000" lang="en" sz="1900">
                <a:solidFill>
                  <a:schemeClr val="dk1"/>
                </a:solidFill>
                <a:latin typeface="Catamaran Light"/>
                <a:ea typeface="Catamaran Light"/>
                <a:cs typeface="Catamaran Light"/>
                <a:sym typeface="Catamaran Light"/>
              </a:rPr>
              <a:t>1</a:t>
            </a:r>
            <a:r>
              <a:rPr lang="en" sz="1900">
                <a:solidFill>
                  <a:schemeClr val="dk1"/>
                </a:solidFill>
                <a:latin typeface="Catamaran Light"/>
                <a:ea typeface="Catamaran Light"/>
                <a:cs typeface="Catamaran Light"/>
                <a:sym typeface="Catamaran Light"/>
              </a:rPr>
              <a:t>), where A is the gain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 closed-loop configurations, V</a:t>
            </a:r>
            <a:r>
              <a:rPr baseline="-25000" lang="en" sz="1900">
                <a:solidFill>
                  <a:schemeClr val="dk1"/>
                </a:solidFill>
                <a:latin typeface="Catamaran Light"/>
                <a:ea typeface="Catamaran Light"/>
                <a:cs typeface="Catamaran Light"/>
                <a:sym typeface="Catamaran Light"/>
              </a:rPr>
              <a:t>out</a:t>
            </a:r>
            <a:r>
              <a:rPr lang="en" sz="1900">
                <a:solidFill>
                  <a:schemeClr val="dk1"/>
                </a:solidFill>
                <a:latin typeface="Catamaran Light"/>
                <a:ea typeface="Catamaran Light"/>
                <a:cs typeface="Catamaran Light"/>
                <a:sym typeface="Catamaran Light"/>
              </a:rPr>
              <a:t> changes depending on the specific configuration.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Ideal op-amps have 4 assumptions: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Infinite gain in open-loop configuration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Infinite resistance at the inputs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Zero resistance at the output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 closed-loop configs, inputs are equal</a:t>
            </a:r>
            <a:endParaRPr sz="1900">
              <a:solidFill>
                <a:schemeClr val="dk1"/>
              </a:solidFill>
              <a:latin typeface="Catamaran Light"/>
              <a:ea typeface="Catamaran Light"/>
              <a:cs typeface="Catamaran Light"/>
              <a:sym typeface="Catamaran Light"/>
            </a:endParaRPr>
          </a:p>
        </p:txBody>
      </p:sp>
      <p:pic>
        <p:nvPicPr>
          <p:cNvPr id="347" name="Google Shape;347;p46"/>
          <p:cNvPicPr preferRelativeResize="0"/>
          <p:nvPr/>
        </p:nvPicPr>
        <p:blipFill>
          <a:blip r:embed="rId3">
            <a:alphaModFix/>
          </a:blip>
          <a:stretch>
            <a:fillRect/>
          </a:stretch>
        </p:blipFill>
        <p:spPr>
          <a:xfrm>
            <a:off x="6321025" y="1170000"/>
            <a:ext cx="2808325" cy="1354150"/>
          </a:xfrm>
          <a:prstGeom prst="rect">
            <a:avLst/>
          </a:prstGeom>
          <a:noFill/>
          <a:ln>
            <a:noFill/>
          </a:ln>
        </p:spPr>
      </p:pic>
      <p:pic>
        <p:nvPicPr>
          <p:cNvPr id="348" name="Google Shape;348;p46"/>
          <p:cNvPicPr preferRelativeResize="0"/>
          <p:nvPr/>
        </p:nvPicPr>
        <p:blipFill>
          <a:blip r:embed="rId4">
            <a:alphaModFix/>
          </a:blip>
          <a:stretch>
            <a:fillRect/>
          </a:stretch>
        </p:blipFill>
        <p:spPr>
          <a:xfrm>
            <a:off x="6348813" y="2873025"/>
            <a:ext cx="2752751" cy="1527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4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355" name="Google Shape;355;p47"/>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Practice Tests: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Take lots and lots of practice tests! As the season progresses, more and more invites will </a:t>
            </a:r>
            <a:r>
              <a:rPr lang="en" sz="1900">
                <a:solidFill>
                  <a:schemeClr val="dk1"/>
                </a:solidFill>
                <a:latin typeface="Catamaran Light"/>
                <a:ea typeface="Catamaran Light"/>
                <a:cs typeface="Catamaran Light"/>
                <a:sym typeface="Catamaran Light"/>
              </a:rPr>
              <a:t>publicly</a:t>
            </a:r>
            <a:r>
              <a:rPr lang="en" sz="1900">
                <a:solidFill>
                  <a:schemeClr val="dk1"/>
                </a:solidFill>
                <a:latin typeface="Catamaran Light"/>
                <a:ea typeface="Catamaran Light"/>
                <a:cs typeface="Catamaran Light"/>
                <a:sym typeface="Catamaran Light"/>
              </a:rPr>
              <a:t> release their test sets. Use them! Consistently practicing and learning from those tests is the best way to get better at the test portion.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Lab Portion: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This is where the </a:t>
            </a:r>
            <a:r>
              <a:rPr lang="en" sz="1900">
                <a:solidFill>
                  <a:schemeClr val="dk1"/>
                </a:solidFill>
                <a:latin typeface="Catamaran Light"/>
                <a:ea typeface="Catamaran Light"/>
                <a:cs typeface="Catamaran Light"/>
                <a:sym typeface="Catamaran Light"/>
              </a:rPr>
              <a:t>circuit</a:t>
            </a:r>
            <a:r>
              <a:rPr lang="en" sz="1900">
                <a:solidFill>
                  <a:schemeClr val="dk1"/>
                </a:solidFill>
                <a:latin typeface="Catamaran Light"/>
                <a:ea typeface="Catamaran Light"/>
                <a:cs typeface="Catamaran Light"/>
                <a:sym typeface="Catamaran Light"/>
              </a:rPr>
              <a:t> analysis and component knowledge from the test come into play. Be very familiar with different component configurations as well as analysis methods like Kirchoff’s Law.</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8"/>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8"/>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8"/>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363" name="Google Shape;363;p48"/>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364" name="Google Shape;364;p48"/>
          <p:cNvSpPr txBox="1"/>
          <p:nvPr>
            <p:ph type="ctrTitle"/>
          </p:nvPr>
        </p:nvSpPr>
        <p:spPr>
          <a:xfrm>
            <a:off x="664050" y="1354775"/>
            <a:ext cx="32406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AllAboutCircuits.com</a:t>
            </a:r>
            <a:endParaRPr sz="2200">
              <a:solidFill>
                <a:schemeClr val="dk1"/>
              </a:solidFill>
            </a:endParaRPr>
          </a:p>
        </p:txBody>
      </p:sp>
      <p:sp>
        <p:nvSpPr>
          <p:cNvPr id="365" name="Google Shape;365;p48"/>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8"/>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367" name="Google Shape;367;p48"/>
          <p:cNvSpPr txBox="1"/>
          <p:nvPr>
            <p:ph type="ctrTitle"/>
          </p:nvPr>
        </p:nvSpPr>
        <p:spPr>
          <a:xfrm>
            <a:off x="5184450" y="1461250"/>
            <a:ext cx="33372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lt1"/>
                </a:solidFill>
              </a:rPr>
              <a:t>falstad.com/circuit</a:t>
            </a:r>
            <a:endParaRPr sz="2200">
              <a:solidFill>
                <a:schemeClr val="lt1"/>
              </a:solidFill>
            </a:endParaRPr>
          </a:p>
        </p:txBody>
      </p:sp>
      <p:sp>
        <p:nvSpPr>
          <p:cNvPr id="368" name="Google Shape;368;p48"/>
          <p:cNvSpPr txBox="1"/>
          <p:nvPr>
            <p:ph type="ctrTitle"/>
          </p:nvPr>
        </p:nvSpPr>
        <p:spPr>
          <a:xfrm>
            <a:off x="285500" y="3707250"/>
            <a:ext cx="39975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lt1"/>
                </a:solidFill>
              </a:rPr>
              <a:t>Organic Chemistry Tutor</a:t>
            </a:r>
            <a:endParaRPr sz="2200">
              <a:solidFill>
                <a:schemeClr val="lt1"/>
              </a:solidFill>
            </a:endParaRPr>
          </a:p>
        </p:txBody>
      </p:sp>
      <p:sp>
        <p:nvSpPr>
          <p:cNvPr id="369" name="Google Shape;369;p48"/>
          <p:cNvSpPr txBox="1"/>
          <p:nvPr>
            <p:ph type="ctrTitle"/>
          </p:nvPr>
        </p:nvSpPr>
        <p:spPr>
          <a:xfrm>
            <a:off x="4568600" y="3707250"/>
            <a:ext cx="45687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Scioly Wiki Circuit Lab Page</a:t>
            </a:r>
            <a:endParaRPr sz="2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pic>
        <p:nvPicPr>
          <p:cNvPr id="374" name="Google Shape;374;p49"/>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375" name="Google Shape;375;p49"/>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9"/>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377" name="Google Shape;377;p49"/>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378" name="Google Shape;378;p49"/>
          <p:cNvGrpSpPr/>
          <p:nvPr/>
        </p:nvGrpSpPr>
        <p:grpSpPr>
          <a:xfrm>
            <a:off x="4582431" y="2545611"/>
            <a:ext cx="346056" cy="345674"/>
            <a:chOff x="3303268" y="3817349"/>
            <a:chExt cx="346056" cy="345674"/>
          </a:xfrm>
        </p:grpSpPr>
        <p:sp>
          <p:nvSpPr>
            <p:cNvPr id="379" name="Google Shape;379;p49"/>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 name="Google Shape;380;p49"/>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 name="Google Shape;381;p49"/>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 name="Google Shape;382;p49"/>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383" name="Google Shape;383;p49"/>
          <p:cNvGrpSpPr/>
          <p:nvPr/>
        </p:nvGrpSpPr>
        <p:grpSpPr>
          <a:xfrm>
            <a:off x="4582447" y="1968549"/>
            <a:ext cx="346024" cy="345674"/>
            <a:chOff x="4201447" y="3817349"/>
            <a:chExt cx="346024" cy="345674"/>
          </a:xfrm>
        </p:grpSpPr>
        <p:sp>
          <p:nvSpPr>
            <p:cNvPr id="384" name="Google Shape;384;p49"/>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 name="Google Shape;385;p49"/>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389" name="Shape 389"/>
        <p:cNvGrpSpPr/>
        <p:nvPr/>
      </p:nvGrpSpPr>
      <p:grpSpPr>
        <a:xfrm>
          <a:off x="0" y="0"/>
          <a:ext cx="0" cy="0"/>
          <a:chOff x="0" y="0"/>
          <a:chExt cx="0" cy="0"/>
        </a:xfrm>
      </p:grpSpPr>
      <p:sp>
        <p:nvSpPr>
          <p:cNvPr id="390" name="Google Shape;390;p50"/>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391" name="Google Shape;391;p50"/>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392" name="Google Shape;392;p50"/>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0"/>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0"/>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395" name="Google Shape;395;p50"/>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pic>
        <p:nvPicPr>
          <p:cNvPr id="148" name="Google Shape;148;p24"/>
          <p:cNvPicPr preferRelativeResize="0"/>
          <p:nvPr/>
        </p:nvPicPr>
        <p:blipFill>
          <a:blip r:embed="rId3">
            <a:alphaModFix/>
          </a:blip>
          <a:stretch>
            <a:fillRect/>
          </a:stretch>
        </p:blipFill>
        <p:spPr>
          <a:xfrm>
            <a:off x="6440200" y="1440603"/>
            <a:ext cx="2254900" cy="2918800"/>
          </a:xfrm>
          <a:prstGeom prst="rect">
            <a:avLst/>
          </a:prstGeom>
          <a:noFill/>
          <a:ln cap="flat" cmpd="sng" w="19050">
            <a:solidFill>
              <a:schemeClr val="dk2"/>
            </a:solidFill>
            <a:prstDash val="solid"/>
            <a:round/>
            <a:headEnd len="sm" w="sm" type="none"/>
            <a:tailEnd len="sm" w="sm" type="none"/>
          </a:ln>
        </p:spPr>
      </p:pic>
      <p:sp>
        <p:nvSpPr>
          <p:cNvPr id="149" name="Google Shape;149;p24"/>
          <p:cNvSpPr txBox="1"/>
          <p:nvPr/>
        </p:nvSpPr>
        <p:spPr>
          <a:xfrm>
            <a:off x="419250" y="1485700"/>
            <a:ext cx="54786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Lab Event: You’ll have both a test and a Lab portion to complete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Test: Focuses mainly on circuits, both conceptually and quantitatively. Includes topics like voltage, current, resistance, capacitance, etc.</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Lab: Real-life application of circuit concepts. Can ask you to do any number of things and tests you on your familiarity with components and how they work</a:t>
            </a:r>
            <a:endParaRPr sz="1900">
              <a:solidFill>
                <a:schemeClr val="dk1"/>
              </a:solidFill>
              <a:latin typeface="Catamaran Light"/>
              <a:ea typeface="Catamaran Light"/>
              <a:cs typeface="Catamaran Light"/>
              <a:sym typeface="Catamaran Light"/>
            </a:endParaRPr>
          </a:p>
        </p:txBody>
      </p:sp>
      <p:pic>
        <p:nvPicPr>
          <p:cNvPr id="150" name="Google Shape;150;p24"/>
          <p:cNvPicPr preferRelativeResize="0"/>
          <p:nvPr/>
        </p:nvPicPr>
        <p:blipFill>
          <a:blip r:embed="rId4">
            <a:alphaModFix/>
          </a:blip>
          <a:stretch>
            <a:fillRect/>
          </a:stretch>
        </p:blipFill>
        <p:spPr>
          <a:xfrm>
            <a:off x="6065900" y="588250"/>
            <a:ext cx="3078101" cy="396698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99" name="Shape 399"/>
        <p:cNvGrpSpPr/>
        <p:nvPr/>
      </p:nvGrpSpPr>
      <p:grpSpPr>
        <a:xfrm>
          <a:off x="0" y="0"/>
          <a:ext cx="0" cy="0"/>
          <a:chOff x="0" y="0"/>
          <a:chExt cx="0" cy="0"/>
        </a:xfrm>
      </p:grpSpPr>
      <p:sp>
        <p:nvSpPr>
          <p:cNvPr id="400" name="Google Shape;400;p5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sp>
        <p:nvSpPr>
          <p:cNvPr id="402" name="Google Shape;402;p51"/>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Add text here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06" name="Shape 406"/>
        <p:cNvGrpSpPr/>
        <p:nvPr/>
      </p:nvGrpSpPr>
      <p:grpSpPr>
        <a:xfrm>
          <a:off x="0" y="0"/>
          <a:ext cx="0" cy="0"/>
          <a:chOff x="0" y="0"/>
          <a:chExt cx="0" cy="0"/>
        </a:xfrm>
      </p:grpSpPr>
      <p:sp>
        <p:nvSpPr>
          <p:cNvPr id="407" name="Google Shape;407;p5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sp>
        <p:nvSpPr>
          <p:cNvPr id="409" name="Google Shape;409;p52"/>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Add text here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13" name="Shape 413"/>
        <p:cNvGrpSpPr/>
        <p:nvPr/>
      </p:nvGrpSpPr>
      <p:grpSpPr>
        <a:xfrm>
          <a:off x="0" y="0"/>
          <a:ext cx="0" cy="0"/>
          <a:chOff x="0" y="0"/>
          <a:chExt cx="0" cy="0"/>
        </a:xfrm>
      </p:grpSpPr>
      <p:sp>
        <p:nvSpPr>
          <p:cNvPr id="414" name="Google Shape;414;p5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a:t>
            </a:r>
            <a:endParaRPr sz="3300">
              <a:solidFill>
                <a:schemeClr val="lt1"/>
              </a:solidFill>
              <a:latin typeface="Livvic"/>
              <a:ea typeface="Livvic"/>
              <a:cs typeface="Livvic"/>
              <a:sym typeface="Livvic"/>
            </a:endParaRPr>
          </a:p>
        </p:txBody>
      </p:sp>
      <p:sp>
        <p:nvSpPr>
          <p:cNvPr id="416" name="Google Shape;416;p53"/>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Add text here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6" name="Google Shape;156;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txBox="1"/>
          <p:nvPr>
            <p:ph type="title"/>
          </p:nvPr>
        </p:nvSpPr>
        <p:spPr>
          <a:xfrm>
            <a:off x="2890050" y="2067175"/>
            <a:ext cx="3363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Basics</a:t>
            </a:r>
            <a:endParaRPr>
              <a:solidFill>
                <a:schemeClr val="lt1"/>
              </a:solidFill>
            </a:endParaRPr>
          </a:p>
        </p:txBody>
      </p:sp>
      <p:sp>
        <p:nvSpPr>
          <p:cNvPr id="158" name="Google Shape;158;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59" name="Google Shape;159;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What is a Circuit?</a:t>
            </a:r>
            <a:endParaRPr sz="3300">
              <a:solidFill>
                <a:schemeClr val="lt1"/>
              </a:solidFill>
              <a:latin typeface="Livvic"/>
              <a:ea typeface="Livvic"/>
              <a:cs typeface="Livvic"/>
              <a:sym typeface="Livvic"/>
            </a:endParaRPr>
          </a:p>
        </p:txBody>
      </p:sp>
      <p:sp>
        <p:nvSpPr>
          <p:cNvPr id="166" name="Google Shape;166;p26"/>
          <p:cNvSpPr txBox="1"/>
          <p:nvPr/>
        </p:nvSpPr>
        <p:spPr>
          <a:xfrm>
            <a:off x="419250" y="1485700"/>
            <a:ext cx="5011500" cy="3170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 circuit is a closed loop that moves electrons through the loop via the use of an electrical energy source.</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These loops are usually made of metal wires that connect the ends of the energy source together.</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 circuit is “broken” when there is no longer a closed path for the electrons to travel, resulting in the flow of electrons being halted.</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Circuits usually have three main qualities: voltage, current, and resistance.</a:t>
            </a:r>
            <a:endParaRPr sz="1800">
              <a:solidFill>
                <a:schemeClr val="dk1"/>
              </a:solidFill>
              <a:latin typeface="Catamaran Light"/>
              <a:ea typeface="Catamaran Light"/>
              <a:cs typeface="Catamaran Light"/>
              <a:sym typeface="Catamaran Light"/>
            </a:endParaRPr>
          </a:p>
        </p:txBody>
      </p:sp>
      <p:pic>
        <p:nvPicPr>
          <p:cNvPr id="167" name="Google Shape;167;p26"/>
          <p:cNvPicPr preferRelativeResize="0"/>
          <p:nvPr/>
        </p:nvPicPr>
        <p:blipFill>
          <a:blip r:embed="rId3">
            <a:alphaModFix/>
          </a:blip>
          <a:stretch>
            <a:fillRect/>
          </a:stretch>
        </p:blipFill>
        <p:spPr>
          <a:xfrm>
            <a:off x="5497975" y="1807525"/>
            <a:ext cx="3592025" cy="212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Voltage &amp; Current</a:t>
            </a:r>
            <a:endParaRPr sz="3300">
              <a:solidFill>
                <a:schemeClr val="lt1"/>
              </a:solidFill>
              <a:latin typeface="Livvic"/>
              <a:ea typeface="Livvic"/>
              <a:cs typeface="Livvic"/>
              <a:sym typeface="Livvic"/>
            </a:endParaRPr>
          </a:p>
        </p:txBody>
      </p:sp>
      <p:sp>
        <p:nvSpPr>
          <p:cNvPr id="174" name="Google Shape;174;p27"/>
          <p:cNvSpPr txBox="1"/>
          <p:nvPr/>
        </p:nvSpPr>
        <p:spPr>
          <a:xfrm>
            <a:off x="419250" y="1485700"/>
            <a:ext cx="50115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The voltage of a battery describes the difference in energy between the positive and negative terminals of the battery. That difference in energy, is what creates the current that runs through the circuit</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Current is measure of the flow of charge in a circuit.</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You can think of voltage like the water pressure in a tank and current like the flow of water. The higher the pressure, the faster the water flows. </a:t>
            </a:r>
            <a:endParaRPr sz="1800">
              <a:solidFill>
                <a:schemeClr val="dk1"/>
              </a:solidFill>
              <a:latin typeface="Catamaran Light"/>
              <a:ea typeface="Catamaran Light"/>
              <a:cs typeface="Catamaran Light"/>
              <a:sym typeface="Catamaran Light"/>
            </a:endParaRPr>
          </a:p>
        </p:txBody>
      </p:sp>
      <p:pic>
        <p:nvPicPr>
          <p:cNvPr id="175" name="Google Shape;175;p27"/>
          <p:cNvPicPr preferRelativeResize="0"/>
          <p:nvPr/>
        </p:nvPicPr>
        <p:blipFill>
          <a:blip r:embed="rId3">
            <a:alphaModFix/>
          </a:blip>
          <a:stretch>
            <a:fillRect/>
          </a:stretch>
        </p:blipFill>
        <p:spPr>
          <a:xfrm>
            <a:off x="5482825" y="1909000"/>
            <a:ext cx="3616650" cy="226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ph idx="4294967295" type="ctrTitle"/>
          </p:nvPr>
        </p:nvSpPr>
        <p:spPr>
          <a:xfrm>
            <a:off x="426075" y="238650"/>
            <a:ext cx="50502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Resistors &amp; Resistance</a:t>
            </a:r>
            <a:endParaRPr sz="3300">
              <a:solidFill>
                <a:schemeClr val="lt1"/>
              </a:solidFill>
              <a:latin typeface="Livvic"/>
              <a:ea typeface="Livvic"/>
              <a:cs typeface="Livvic"/>
              <a:sym typeface="Livvic"/>
            </a:endParaRPr>
          </a:p>
        </p:txBody>
      </p:sp>
      <p:sp>
        <p:nvSpPr>
          <p:cNvPr id="182" name="Google Shape;182;p28"/>
          <p:cNvSpPr txBox="1"/>
          <p:nvPr/>
        </p:nvSpPr>
        <p:spPr>
          <a:xfrm>
            <a:off x="419250" y="1485700"/>
            <a:ext cx="5214600" cy="3245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Resistance is a measure of how much voltage is dissipated by a circuit element when a current is run through it.</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Resistors are circuit elements that only have resistance.</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The resistance of a resistor can be calculated using the formula:                         </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i="1" lang="en" sz="1600">
                <a:solidFill>
                  <a:schemeClr val="dk1"/>
                </a:solidFill>
                <a:latin typeface="Catamaran Light"/>
                <a:ea typeface="Catamaran Light"/>
                <a:cs typeface="Catamaran Light"/>
                <a:sym typeface="Catamaran Light"/>
              </a:rPr>
              <a:t>p</a:t>
            </a:r>
            <a:r>
              <a:rPr lang="en" sz="1600">
                <a:solidFill>
                  <a:schemeClr val="dk1"/>
                </a:solidFill>
                <a:latin typeface="Catamaran Light"/>
                <a:ea typeface="Catamaran Light"/>
                <a:cs typeface="Catamaran Light"/>
                <a:sym typeface="Catamaran Light"/>
              </a:rPr>
              <a:t> is resistivity, a material specific constant, and L and A are length and cross-sectional area of the resistor respectively.</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Usually represented by the zig-zag symbol on the right</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Resistors control how much current there is for a given voltage</a:t>
            </a:r>
            <a:endParaRPr sz="1600">
              <a:solidFill>
                <a:schemeClr val="dk1"/>
              </a:solidFill>
              <a:latin typeface="Catamaran Light"/>
              <a:ea typeface="Catamaran Light"/>
              <a:cs typeface="Catamaran Light"/>
              <a:sym typeface="Catamaran Light"/>
            </a:endParaRPr>
          </a:p>
        </p:txBody>
      </p:sp>
      <p:pic>
        <p:nvPicPr>
          <p:cNvPr id="183" name="Google Shape;183;p28"/>
          <p:cNvPicPr preferRelativeResize="0"/>
          <p:nvPr/>
        </p:nvPicPr>
        <p:blipFill rotWithShape="1">
          <a:blip r:embed="rId3">
            <a:alphaModFix/>
          </a:blip>
          <a:srcRect b="0" l="0" r="54321" t="0"/>
          <a:stretch/>
        </p:blipFill>
        <p:spPr>
          <a:xfrm>
            <a:off x="1650225" y="2707100"/>
            <a:ext cx="588450" cy="434700"/>
          </a:xfrm>
          <a:prstGeom prst="rect">
            <a:avLst/>
          </a:prstGeom>
          <a:noFill/>
          <a:ln>
            <a:noFill/>
          </a:ln>
        </p:spPr>
      </p:pic>
      <p:pic>
        <p:nvPicPr>
          <p:cNvPr id="184" name="Google Shape;184;p28"/>
          <p:cNvPicPr preferRelativeResize="0"/>
          <p:nvPr/>
        </p:nvPicPr>
        <p:blipFill rotWithShape="1">
          <a:blip r:embed="rId4">
            <a:alphaModFix/>
          </a:blip>
          <a:srcRect b="26231" l="0" r="20470" t="0"/>
          <a:stretch/>
        </p:blipFill>
        <p:spPr>
          <a:xfrm>
            <a:off x="5691125" y="1485688"/>
            <a:ext cx="3394600" cy="1568675"/>
          </a:xfrm>
          <a:prstGeom prst="rect">
            <a:avLst/>
          </a:prstGeom>
          <a:noFill/>
          <a:ln>
            <a:noFill/>
          </a:ln>
        </p:spPr>
      </p:pic>
      <p:pic>
        <p:nvPicPr>
          <p:cNvPr id="185" name="Google Shape;185;p28"/>
          <p:cNvPicPr preferRelativeResize="0"/>
          <p:nvPr/>
        </p:nvPicPr>
        <p:blipFill>
          <a:blip r:embed="rId5">
            <a:alphaModFix/>
          </a:blip>
          <a:stretch>
            <a:fillRect/>
          </a:stretch>
        </p:blipFill>
        <p:spPr>
          <a:xfrm>
            <a:off x="6020075" y="3229875"/>
            <a:ext cx="2736700" cy="1028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Ohm’s Law</a:t>
            </a:r>
            <a:endParaRPr sz="3300">
              <a:solidFill>
                <a:schemeClr val="lt1"/>
              </a:solidFill>
              <a:latin typeface="Livvic"/>
              <a:ea typeface="Livvic"/>
              <a:cs typeface="Livvic"/>
              <a:sym typeface="Livvic"/>
            </a:endParaRPr>
          </a:p>
        </p:txBody>
      </p:sp>
      <p:sp>
        <p:nvSpPr>
          <p:cNvPr id="192" name="Google Shape;192;p29"/>
          <p:cNvSpPr txBox="1"/>
          <p:nvPr/>
        </p:nvSpPr>
        <p:spPr>
          <a:xfrm>
            <a:off x="419250" y="2668900"/>
            <a:ext cx="5751600" cy="1926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Describes voltage, current, and resistance in equation form.</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We can use Ohm’s Law to find the current of the circuit. I = V/R = 5/100 = 0.05 A</a:t>
            </a:r>
            <a:endParaRPr sz="1900">
              <a:solidFill>
                <a:schemeClr val="dk1"/>
              </a:solidFill>
              <a:latin typeface="Catamaran Light"/>
              <a:ea typeface="Catamaran Light"/>
              <a:cs typeface="Catamaran Light"/>
              <a:sym typeface="Catamaran Light"/>
            </a:endParaRPr>
          </a:p>
        </p:txBody>
      </p:sp>
      <p:pic>
        <p:nvPicPr>
          <p:cNvPr id="193" name="Google Shape;193;p29"/>
          <p:cNvPicPr preferRelativeResize="0"/>
          <p:nvPr/>
        </p:nvPicPr>
        <p:blipFill>
          <a:blip r:embed="rId3">
            <a:alphaModFix/>
          </a:blip>
          <a:stretch>
            <a:fillRect/>
          </a:stretch>
        </p:blipFill>
        <p:spPr>
          <a:xfrm>
            <a:off x="218475" y="1328900"/>
            <a:ext cx="6153150" cy="1181100"/>
          </a:xfrm>
          <a:prstGeom prst="rect">
            <a:avLst/>
          </a:prstGeom>
          <a:noFill/>
          <a:ln>
            <a:noFill/>
          </a:ln>
        </p:spPr>
      </p:pic>
      <p:pic>
        <p:nvPicPr>
          <p:cNvPr id="194" name="Google Shape;194;p29"/>
          <p:cNvPicPr preferRelativeResize="0"/>
          <p:nvPr/>
        </p:nvPicPr>
        <p:blipFill>
          <a:blip r:embed="rId4">
            <a:alphaModFix/>
          </a:blip>
          <a:stretch>
            <a:fillRect/>
          </a:stretch>
        </p:blipFill>
        <p:spPr>
          <a:xfrm>
            <a:off x="6647450" y="2059700"/>
            <a:ext cx="2395072" cy="102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0"/>
          <p:cNvSpPr/>
          <p:nvPr/>
        </p:nvSpPr>
        <p:spPr>
          <a:xfrm flipH="1">
            <a:off x="-200" y="0"/>
            <a:ext cx="59778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0"/>
          <p:cNvSpPr txBox="1"/>
          <p:nvPr>
            <p:ph idx="4294967295" type="ctrTitle"/>
          </p:nvPr>
        </p:nvSpPr>
        <p:spPr>
          <a:xfrm>
            <a:off x="426075" y="238650"/>
            <a:ext cx="537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Equivalent Resistance</a:t>
            </a:r>
            <a:endParaRPr sz="3300">
              <a:solidFill>
                <a:schemeClr val="lt1"/>
              </a:solidFill>
              <a:latin typeface="Livvic"/>
              <a:ea typeface="Livvic"/>
              <a:cs typeface="Livvic"/>
              <a:sym typeface="Livvic"/>
            </a:endParaRPr>
          </a:p>
        </p:txBody>
      </p:sp>
      <p:pic>
        <p:nvPicPr>
          <p:cNvPr id="201" name="Google Shape;201;p30"/>
          <p:cNvPicPr preferRelativeResize="0"/>
          <p:nvPr/>
        </p:nvPicPr>
        <p:blipFill>
          <a:blip r:embed="rId3">
            <a:alphaModFix/>
          </a:blip>
          <a:stretch>
            <a:fillRect/>
          </a:stretch>
        </p:blipFill>
        <p:spPr>
          <a:xfrm>
            <a:off x="50125" y="2571750"/>
            <a:ext cx="9093873" cy="2571749"/>
          </a:xfrm>
          <a:prstGeom prst="rect">
            <a:avLst/>
          </a:prstGeom>
          <a:noFill/>
          <a:ln>
            <a:noFill/>
          </a:ln>
        </p:spPr>
      </p:pic>
      <p:sp>
        <p:nvSpPr>
          <p:cNvPr id="202" name="Google Shape;202;p30"/>
          <p:cNvSpPr txBox="1"/>
          <p:nvPr/>
        </p:nvSpPr>
        <p:spPr>
          <a:xfrm>
            <a:off x="419250" y="1485700"/>
            <a:ext cx="8298900" cy="1086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Resistors can be configured in multiple ways. Instead of having to think about each resistor independently, we can combine the resistors into one resistor with an equivalent resistance to the whole configuration</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